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32"/>
  </p:notesMasterIdLst>
  <p:handoutMasterIdLst>
    <p:handoutMasterId r:id="rId33"/>
  </p:handoutMasterIdLst>
  <p:sldIdLst>
    <p:sldId id="260" r:id="rId5"/>
    <p:sldId id="280" r:id="rId6"/>
    <p:sldId id="278" r:id="rId7"/>
    <p:sldId id="299" r:id="rId8"/>
    <p:sldId id="276" r:id="rId9"/>
    <p:sldId id="295" r:id="rId10"/>
    <p:sldId id="296" r:id="rId11"/>
    <p:sldId id="297" r:id="rId12"/>
    <p:sldId id="275" r:id="rId13"/>
    <p:sldId id="28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06" r:id="rId22"/>
    <p:sldId id="273" r:id="rId23"/>
    <p:sldId id="294" r:id="rId24"/>
    <p:sldId id="289" r:id="rId25"/>
    <p:sldId id="290" r:id="rId26"/>
    <p:sldId id="298" r:id="rId27"/>
    <p:sldId id="305" r:id="rId28"/>
    <p:sldId id="291" r:id="rId29"/>
    <p:sldId id="292" r:id="rId30"/>
    <p:sldId id="293" r:id="rId31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0D4"/>
    <a:srgbClr val="FF0000"/>
    <a:srgbClr val="640000"/>
    <a:srgbClr val="39B1DB"/>
    <a:srgbClr val="60B4B2"/>
    <a:srgbClr val="08CDE8"/>
    <a:srgbClr val="CDCDCD"/>
    <a:srgbClr val="F0494A"/>
    <a:srgbClr val="F3BE91"/>
    <a:srgbClr val="88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335" autoAdjust="0"/>
    <p:restoredTop sz="96023" autoAdjust="0"/>
  </p:normalViewPr>
  <p:slideViewPr>
    <p:cSldViewPr snapToGrid="0" showGuides="1">
      <p:cViewPr varScale="1">
        <p:scale>
          <a:sx n="274" d="100"/>
          <a:sy n="274" d="100"/>
        </p:scale>
        <p:origin x="624" y="168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7" d="100"/>
        <a:sy n="157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/>
              <a:t>Federal Department of Home Affairs FDHA</a:t>
            </a:r>
            <a:br>
              <a:rPr lang="en-GB" sz="800" noProof="0" dirty="0"/>
            </a:br>
            <a:r>
              <a:rPr lang="en-GB" sz="800" b="1" noProof="0" dirty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Statement Arial normal 18. </a:t>
            </a:r>
            <a:r>
              <a:rPr lang="en-GB" noProof="0" dirty="0" err="1"/>
              <a:t>Feugiamet</a:t>
            </a:r>
            <a:r>
              <a:rPr lang="en-GB" noProof="0" dirty="0"/>
              <a:t> ad </a:t>
            </a:r>
            <a:r>
              <a:rPr lang="en-GB" noProof="0" dirty="0" err="1"/>
              <a:t>delisl</a:t>
            </a:r>
            <a:r>
              <a:rPr lang="en-GB" noProof="0" dirty="0"/>
              <a:t> in </a:t>
            </a:r>
            <a:r>
              <a:rPr lang="en-GB" noProof="0" dirty="0" err="1"/>
              <a:t>hent</a:t>
            </a:r>
            <a:r>
              <a:rPr lang="en-GB" noProof="0" dirty="0"/>
              <a:t> ad </a:t>
            </a:r>
            <a:r>
              <a:rPr lang="en-GB" noProof="0" dirty="0" err="1"/>
              <a:t>estion</a:t>
            </a:r>
            <a:r>
              <a:rPr lang="en-GB" noProof="0" dirty="0"/>
              <a:t> </a:t>
            </a:r>
            <a:r>
              <a:rPr lang="en-GB" noProof="0" dirty="0" err="1"/>
              <a:t>hent</a:t>
            </a:r>
            <a:r>
              <a:rPr lang="en-GB" noProof="0" dirty="0"/>
              <a:t> prat </a:t>
            </a:r>
            <a:r>
              <a:rPr lang="en-GB" noProof="0" dirty="0" err="1"/>
              <a:t>lortincilit</a:t>
            </a:r>
            <a:r>
              <a:rPr lang="en-GB" noProof="0" dirty="0"/>
              <a:t> </a:t>
            </a:r>
            <a:r>
              <a:rPr lang="en-GB" noProof="0" dirty="0" err="1"/>
              <a:t>utem</a:t>
            </a:r>
            <a:r>
              <a:rPr lang="en-GB" noProof="0" dirty="0"/>
              <a:t> </a:t>
            </a:r>
            <a:r>
              <a:rPr lang="en-GB" noProof="0" dirty="0" err="1"/>
              <a:t>doloreet</a:t>
            </a:r>
            <a:r>
              <a:rPr lang="en-GB" noProof="0" dirty="0"/>
              <a:t> </a:t>
            </a:r>
            <a:r>
              <a:rPr lang="en-GB" noProof="0" dirty="0" err="1"/>
              <a:t>alisis</a:t>
            </a:r>
            <a:r>
              <a:rPr lang="en-GB" noProof="0" dirty="0"/>
              <a:t> </a:t>
            </a:r>
            <a:r>
              <a:rPr lang="en-GB" noProof="0" dirty="0" err="1"/>
              <a:t>auguerc</a:t>
            </a:r>
            <a:r>
              <a:rPr lang="en-GB" noProof="0" dirty="0"/>
              <a:t> </a:t>
            </a:r>
            <a:r>
              <a:rPr lang="en-GB" noProof="0" dirty="0" err="1"/>
              <a:t>iliquatum</a:t>
            </a:r>
            <a:r>
              <a:rPr lang="en-GB" noProof="0" dirty="0"/>
              <a:t> </a:t>
            </a:r>
            <a:r>
              <a:rPr lang="en-GB" noProof="0" dirty="0" err="1"/>
              <a:t>euipsuscilis</a:t>
            </a:r>
            <a:r>
              <a:rPr lang="en-GB" noProof="0" dirty="0"/>
              <a:t> </a:t>
            </a:r>
            <a:r>
              <a:rPr lang="en-GB" noProof="0" dirty="0" err="1"/>
              <a:t>augue</a:t>
            </a:r>
            <a:r>
              <a:rPr lang="en-GB" noProof="0" dirty="0"/>
              <a:t> do </a:t>
            </a:r>
            <a:r>
              <a:rPr lang="en-GB" noProof="0" dirty="0" err="1"/>
              <a:t>consequipis</a:t>
            </a:r>
            <a:r>
              <a:rPr lang="en-GB" noProof="0" dirty="0"/>
              <a:t> </a:t>
            </a:r>
            <a:r>
              <a:rPr lang="en-GB" noProof="0" dirty="0" err="1"/>
              <a:t>nulputpat</a:t>
            </a:r>
            <a:r>
              <a:rPr lang="en-GB" noProof="0" dirty="0"/>
              <a:t> </a:t>
            </a:r>
            <a:r>
              <a:rPr lang="en-GB" noProof="0" dirty="0" err="1"/>
              <a:t>lum</a:t>
            </a:r>
            <a:r>
              <a:rPr lang="en-GB" noProof="0" dirty="0"/>
              <a:t> </a:t>
            </a:r>
            <a:r>
              <a:rPr lang="en-GB" noProof="0" dirty="0" err="1"/>
              <a:t>dolobore</a:t>
            </a:r>
            <a:r>
              <a:rPr lang="en-GB" noProof="0" dirty="0"/>
              <a:t> </a:t>
            </a:r>
            <a:r>
              <a:rPr lang="en-GB" noProof="0" dirty="0" err="1"/>
              <a:t>diodolorem</a:t>
            </a:r>
            <a:r>
              <a:rPr lang="en-GB" noProof="0" dirty="0"/>
              <a:t> </a:t>
            </a:r>
            <a:r>
              <a:rPr lang="en-GB" noProof="0" dirty="0" err="1"/>
              <a:t>nullam</a:t>
            </a:r>
            <a:r>
              <a:rPr lang="en-GB" noProof="0" dirty="0"/>
              <a:t>, </a:t>
            </a:r>
            <a:r>
              <a:rPr lang="en-GB" noProof="0" dirty="0" err="1"/>
              <a:t>susting</a:t>
            </a:r>
            <a:r>
              <a:rPr lang="en-GB" noProof="0" dirty="0"/>
              <a:t> </a:t>
            </a:r>
            <a:r>
              <a:rPr lang="en-GB" noProof="0" dirty="0" err="1"/>
              <a:t>eumsan</a:t>
            </a:r>
            <a:r>
              <a:rPr lang="en-GB" noProof="0" dirty="0"/>
              <a:t> </a:t>
            </a:r>
            <a:r>
              <a:rPr lang="en-GB" noProof="0" dirty="0" err="1"/>
              <a:t>veliquismod</a:t>
            </a:r>
            <a:r>
              <a:rPr lang="en-GB" noProof="0" dirty="0"/>
              <a:t> </a:t>
            </a:r>
            <a:r>
              <a:rPr lang="en-GB" noProof="0" dirty="0" err="1"/>
              <a:t>mincin</a:t>
            </a:r>
            <a:r>
              <a:rPr lang="en-GB" noProof="0" dirty="0"/>
              <a:t> </a:t>
            </a:r>
            <a:r>
              <a:rPr lang="en-GB" noProof="0" dirty="0" err="1"/>
              <a:t>ulluptat</a:t>
            </a:r>
            <a:r>
              <a:rPr lang="en-GB" noProof="0" dirty="0"/>
              <a:t>. </a:t>
            </a:r>
            <a:r>
              <a:rPr lang="en-GB" noProof="0" dirty="0" err="1"/>
              <a:t>Nulla</a:t>
            </a:r>
            <a:r>
              <a:rPr lang="en-GB" noProof="0" dirty="0"/>
              <a:t> </a:t>
            </a:r>
            <a:r>
              <a:rPr lang="en-GB" noProof="0" dirty="0" err="1"/>
              <a:t>commy</a:t>
            </a:r>
            <a:r>
              <a:rPr lang="en-GB" noProof="0" dirty="0"/>
              <a:t> </a:t>
            </a:r>
            <a:r>
              <a:rPr lang="en-GB" noProof="0" dirty="0" err="1"/>
              <a:t>niam</a:t>
            </a:r>
            <a:r>
              <a:rPr lang="en-GB" noProof="0" dirty="0"/>
              <a:t>, </a:t>
            </a:r>
            <a:r>
              <a:rPr lang="en-GB" noProof="0" dirty="0" err="1"/>
              <a:t>quismodit</a:t>
            </a:r>
            <a:r>
              <a:rPr lang="en-GB" noProof="0" dirty="0"/>
              <a:t> </a:t>
            </a:r>
            <a:r>
              <a:rPr lang="en-GB" noProof="0" dirty="0" err="1"/>
              <a:t>irilit</a:t>
            </a:r>
            <a:r>
              <a:rPr lang="en-GB" noProof="0" dirty="0"/>
              <a:t> </a:t>
            </a:r>
            <a:r>
              <a:rPr lang="en-GB" noProof="0" dirty="0" err="1"/>
              <a:t>incinim</a:t>
            </a:r>
            <a:r>
              <a:rPr lang="en-GB" noProof="0" dirty="0"/>
              <a:t> </a:t>
            </a:r>
            <a:r>
              <a:rPr lang="en-GB" noProof="0" dirty="0" err="1"/>
              <a:t>velisi</a:t>
            </a:r>
            <a:r>
              <a:rPr lang="en-GB" noProof="0" dirty="0"/>
              <a:t> </a:t>
            </a:r>
            <a:r>
              <a:rPr lang="en-GB" noProof="0" dirty="0" err="1"/>
              <a:t>exero</a:t>
            </a:r>
            <a:r>
              <a:rPr lang="en-GB" noProof="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609040" y="185710"/>
            <a:ext cx="8298790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00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/>
              <a:t>MeteoSvizzera</a:t>
            </a:r>
            <a:endParaRPr lang="en-GB" sz="1400" noProof="0" dirty="0"/>
          </a:p>
          <a:p>
            <a:r>
              <a:rPr lang="en-GB" sz="1400" noProof="0" dirty="0"/>
              <a:t>Via </a:t>
            </a:r>
            <a:r>
              <a:rPr lang="en-GB" sz="1400" noProof="0" dirty="0" err="1"/>
              <a:t>ai</a:t>
            </a:r>
            <a:r>
              <a:rPr lang="en-GB" sz="1400" noProof="0" dirty="0"/>
              <a:t> Monti 146</a:t>
            </a:r>
          </a:p>
          <a:p>
            <a:r>
              <a:rPr lang="en-GB" sz="1400" noProof="0" dirty="0"/>
              <a:t>CH-6605 Locarno-Monti</a:t>
            </a:r>
          </a:p>
          <a:p>
            <a:r>
              <a:rPr lang="en-GB" sz="1400" noProof="0" dirty="0"/>
              <a:t>T +41 58 460 92 22</a:t>
            </a:r>
          </a:p>
          <a:p>
            <a:r>
              <a:rPr lang="en-GB" sz="1400" noProof="0" dirty="0"/>
              <a:t>www.meteosvizzera.ch</a:t>
            </a:r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/>
              <a:t>MeteoSwiss</a:t>
            </a:r>
          </a:p>
          <a:p>
            <a:r>
              <a:rPr lang="en-GB" sz="1600" b="0" noProof="0" dirty="0"/>
              <a:t>Operation </a:t>
            </a:r>
            <a:r>
              <a:rPr lang="en-GB" sz="1600" b="0" noProof="0" dirty="0" err="1"/>
              <a:t>Center</a:t>
            </a:r>
            <a:r>
              <a:rPr lang="en-GB" sz="1600" b="0" noProof="0" dirty="0"/>
              <a:t> 1 </a:t>
            </a:r>
          </a:p>
          <a:p>
            <a:r>
              <a:rPr lang="en-GB" sz="1600" b="0" noProof="0" dirty="0"/>
              <a:t>CH-8058 Zurich-Airport </a:t>
            </a:r>
          </a:p>
          <a:p>
            <a:r>
              <a:rPr lang="en-GB" sz="1600" b="0" noProof="0" dirty="0"/>
              <a:t>T +41 58 460 91 11 www.meteoswiss.ch</a:t>
            </a:r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/>
              <a:t>Federal Department of Home Affairs FDHA</a:t>
            </a:r>
            <a:br>
              <a:rPr lang="en-GB" sz="800" noProof="0" dirty="0"/>
            </a:br>
            <a:r>
              <a:rPr lang="en-GB" sz="800" b="1" noProof="0" dirty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emf"/><Relationship Id="rId5" Type="http://schemas.openxmlformats.org/officeDocument/2006/relationships/image" Target="../media/image9.jpeg"/><Relationship Id="rId4" Type="http://schemas.openxmlformats.org/officeDocument/2006/relationships/image" Target="../media/image8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33.wmf"/><Relationship Id="rId9" Type="http://schemas.openxmlformats.org/officeDocument/2006/relationships/image" Target="../media/image34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5.png"/><Relationship Id="rId4" Type="http://schemas.openxmlformats.org/officeDocument/2006/relationships/image" Target="../media/image33.wmf"/><Relationship Id="rId9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2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3.wmf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8.jpeg"/><Relationship Id="rId5" Type="http://schemas.openxmlformats.org/officeDocument/2006/relationships/image" Target="../media/image47.wmf"/><Relationship Id="rId4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tiff"/><Relationship Id="rId3" Type="http://schemas.openxmlformats.org/officeDocument/2006/relationships/image" Target="../media/image50.tiff"/><Relationship Id="rId7" Type="http://schemas.openxmlformats.org/officeDocument/2006/relationships/image" Target="../media/image54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tiff"/><Relationship Id="rId5" Type="http://schemas.openxmlformats.org/officeDocument/2006/relationships/image" Target="../media/image52.tiff"/><Relationship Id="rId4" Type="http://schemas.openxmlformats.org/officeDocument/2006/relationships/image" Target="../media/image51.tiff"/><Relationship Id="rId9" Type="http://schemas.openxmlformats.org/officeDocument/2006/relationships/image" Target="../media/image5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279" y="1020030"/>
            <a:ext cx="7617600" cy="1793137"/>
          </a:xfrm>
        </p:spPr>
        <p:txBody>
          <a:bodyPr/>
          <a:lstStyle/>
          <a:p>
            <a:pPr marL="450000" algn="ctr"/>
            <a:br>
              <a:rPr lang="en-GB" sz="2800" dirty="0"/>
            </a:br>
            <a:r>
              <a:rPr lang="en-GB" sz="2200" b="1" dirty="0"/>
              <a:t>A ‘new’ snow cover scheme for </a:t>
            </a:r>
            <a:br>
              <a:rPr lang="en-GB" sz="2200" b="1" dirty="0"/>
            </a:br>
            <a:r>
              <a:rPr lang="en-GB" sz="2200" b="1" dirty="0"/>
              <a:t>numerical weather prediction models</a:t>
            </a:r>
            <a:r>
              <a:rPr lang="en-GB" sz="2200" b="1" baseline="-25000" dirty="0"/>
              <a:t>(e.g. COSMO &amp; ICON)</a:t>
            </a:r>
            <a:br>
              <a:rPr lang="en-GB" sz="2200" b="1" dirty="0"/>
            </a:br>
            <a:br>
              <a:rPr lang="en-GB" sz="2200" b="1" dirty="0"/>
            </a:br>
            <a:r>
              <a:rPr lang="en-GB" sz="2200" dirty="0"/>
              <a:t>(</a:t>
            </a:r>
            <a:r>
              <a:rPr lang="en-GB" sz="2400" dirty="0"/>
              <a:t>PT-SAINT: </a:t>
            </a:r>
            <a:r>
              <a:rPr lang="en-GB" sz="2200" dirty="0"/>
              <a:t>Status Report)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79555" y="3131801"/>
            <a:ext cx="8095487" cy="1639175"/>
          </a:xfrm>
        </p:spPr>
        <p:txBody>
          <a:bodyPr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Sascha Bellaire</a:t>
            </a:r>
            <a:r>
              <a:rPr lang="en-GB" sz="1400" baseline="30000" dirty="0"/>
              <a:t>1</a:t>
            </a:r>
            <a:r>
              <a:rPr lang="en-GB" sz="1400" dirty="0"/>
              <a:t>, Varun Sharma</a:t>
            </a:r>
            <a:r>
              <a:rPr lang="en-GB" sz="1400" baseline="30000" dirty="0"/>
              <a:t>3</a:t>
            </a:r>
            <a:r>
              <a:rPr lang="en-GB" sz="1400" dirty="0"/>
              <a:t>, Louise Braud</a:t>
            </a:r>
            <a:r>
              <a:rPr lang="en-GB" sz="1400" baseline="30000" dirty="0"/>
              <a:t>1</a:t>
            </a:r>
            <a:r>
              <a:rPr lang="en-GB" sz="1400" dirty="0"/>
              <a:t>, Michael Lehning</a:t>
            </a:r>
            <a:r>
              <a:rPr lang="en-GB" sz="1400" baseline="30000" dirty="0"/>
              <a:t>2,3</a:t>
            </a:r>
            <a:r>
              <a:rPr lang="en-GB" sz="1400" dirty="0"/>
              <a:t>, Jean-Marie Bettems</a:t>
            </a:r>
            <a:r>
              <a:rPr lang="en-GB" sz="1400" baseline="30000" dirty="0"/>
              <a:t>1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/>
              <a:t> </a:t>
            </a:r>
            <a:r>
              <a:rPr lang="en-GB" sz="1400" baseline="30000" dirty="0">
                <a:solidFill>
                  <a:srgbClr val="00B050"/>
                </a:solidFill>
              </a:rPr>
              <a:t>1</a:t>
            </a:r>
            <a:r>
              <a:rPr lang="en-GB" sz="1400" dirty="0">
                <a:solidFill>
                  <a:srgbClr val="00B050"/>
                </a:solidFill>
              </a:rPr>
              <a:t>MeteoSwiss, Zurich, Switzerland</a:t>
            </a:r>
          </a:p>
          <a:p>
            <a:pPr algn="ctr"/>
            <a:r>
              <a:rPr lang="en-GB" sz="1400" baseline="30000" dirty="0">
                <a:solidFill>
                  <a:srgbClr val="00B050"/>
                </a:solidFill>
              </a:rPr>
              <a:t>2</a:t>
            </a:r>
            <a:r>
              <a:rPr lang="en-GB" sz="1400" dirty="0">
                <a:solidFill>
                  <a:srgbClr val="00B050"/>
                </a:solidFill>
              </a:rPr>
              <a:t>WSL Institute for Snow and Avalanche Research SLF, Davos, Switzerland</a:t>
            </a:r>
          </a:p>
          <a:p>
            <a:pPr algn="ctr"/>
            <a:r>
              <a:rPr lang="en-CA" sz="1400" baseline="30000" dirty="0">
                <a:solidFill>
                  <a:srgbClr val="00B050"/>
                </a:solidFill>
              </a:rPr>
              <a:t>3</a:t>
            </a:r>
            <a:r>
              <a:rPr lang="en-CA" sz="1400" dirty="0">
                <a:solidFill>
                  <a:srgbClr val="00B050"/>
                </a:solidFill>
              </a:rPr>
              <a:t>CRYOS, School of Architecture, Civil and Environmental Engineering, EPFL, Lausanne, Switzerland</a:t>
            </a:r>
            <a:endParaRPr lang="en-GB" sz="1400" dirty="0">
              <a:solidFill>
                <a:srgbClr val="00B050"/>
              </a:solidFill>
            </a:endParaRPr>
          </a:p>
          <a:p>
            <a:pPr algn="ctr"/>
            <a:endParaRPr lang="en-GB" sz="14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73B99-202C-054A-AEE2-F341088A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55" y="333046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 products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C443E9-9EF4-834D-96F6-4AD7F972C3A1}"/>
              </a:ext>
            </a:extLst>
          </p:cNvPr>
          <p:cNvSpPr txBox="1"/>
          <p:nvPr/>
        </p:nvSpPr>
        <p:spPr>
          <a:xfrm>
            <a:off x="1504921" y="1154098"/>
            <a:ext cx="229582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COSMO-1</a:t>
            </a:r>
            <a:r>
              <a:rPr lang="en-US" b="1" baseline="-25000" dirty="0">
                <a:solidFill>
                  <a:srgbClr val="00B050"/>
                </a:solidFill>
              </a:rPr>
              <a:t>(Analysis)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E8C8C2-69F6-3B4C-A581-218C9A5EBFEA}"/>
              </a:ext>
            </a:extLst>
          </p:cNvPr>
          <p:cNvSpPr txBox="1"/>
          <p:nvPr/>
        </p:nvSpPr>
        <p:spPr>
          <a:xfrm>
            <a:off x="5619710" y="1154098"/>
            <a:ext cx="20409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SNOWPOLINO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FCAA3-4B4E-AB4E-8694-9BD6FFD4F4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4"/>
          <a:stretch/>
        </p:blipFill>
        <p:spPr>
          <a:xfrm>
            <a:off x="369346" y="1583888"/>
            <a:ext cx="3940740" cy="27060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BD3BA1-1838-2645-82E9-3927A66E57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0"/>
          <a:stretch/>
        </p:blipFill>
        <p:spPr>
          <a:xfrm>
            <a:off x="4523486" y="1569596"/>
            <a:ext cx="3931664" cy="26924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6F8B53-7D25-AE41-8B16-AAAAB5D8B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6" t="3826" b="12256"/>
          <a:stretch/>
        </p:blipFill>
        <p:spPr>
          <a:xfrm>
            <a:off x="8455150" y="1896436"/>
            <a:ext cx="638560" cy="18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0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 products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DB671FF-36C7-9243-AA42-8489FBC93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436572"/>
              </p:ext>
            </p:extLst>
          </p:nvPr>
        </p:nvGraphicFramePr>
        <p:xfrm>
          <a:off x="821568" y="784434"/>
          <a:ext cx="7287350" cy="4079988"/>
        </p:xfrm>
        <a:graphic>
          <a:graphicData uri="http://schemas.openxmlformats.org/drawingml/2006/table">
            <a:tbl>
              <a:tblPr/>
              <a:tblGrid>
                <a:gridCol w="589621">
                  <a:extLst>
                    <a:ext uri="{9D8B030D-6E8A-4147-A177-3AD203B41FA5}">
                      <a16:colId xmlns:a16="http://schemas.microsoft.com/office/drawing/2014/main" val="1101370335"/>
                    </a:ext>
                  </a:extLst>
                </a:gridCol>
                <a:gridCol w="1133179">
                  <a:extLst>
                    <a:ext uri="{9D8B030D-6E8A-4147-A177-3AD203B41FA5}">
                      <a16:colId xmlns:a16="http://schemas.microsoft.com/office/drawing/2014/main" val="534687450"/>
                    </a:ext>
                  </a:extLst>
                </a:gridCol>
                <a:gridCol w="1437200">
                  <a:extLst>
                    <a:ext uri="{9D8B030D-6E8A-4147-A177-3AD203B41FA5}">
                      <a16:colId xmlns:a16="http://schemas.microsoft.com/office/drawing/2014/main" val="1195154489"/>
                    </a:ext>
                  </a:extLst>
                </a:gridCol>
                <a:gridCol w="1446415">
                  <a:extLst>
                    <a:ext uri="{9D8B030D-6E8A-4147-A177-3AD203B41FA5}">
                      <a16:colId xmlns:a16="http://schemas.microsoft.com/office/drawing/2014/main" val="2110795682"/>
                    </a:ext>
                  </a:extLst>
                </a:gridCol>
                <a:gridCol w="1446415">
                  <a:extLst>
                    <a:ext uri="{9D8B030D-6E8A-4147-A177-3AD203B41FA5}">
                      <a16:colId xmlns:a16="http://schemas.microsoft.com/office/drawing/2014/main" val="2223603740"/>
                    </a:ext>
                  </a:extLst>
                </a:gridCol>
                <a:gridCol w="1234520">
                  <a:extLst>
                    <a:ext uri="{9D8B030D-6E8A-4147-A177-3AD203B41FA5}">
                      <a16:colId xmlns:a16="http://schemas.microsoft.com/office/drawing/2014/main" val="2217808537"/>
                    </a:ext>
                  </a:extLst>
                </a:gridCol>
              </a:tblGrid>
              <a:tr h="363012">
                <a:tc>
                  <a:txBody>
                    <a:bodyPr/>
                    <a:lstStyle/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SNOWPOLINO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OSHD (SLF)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Exolab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COSMO-1 Analysis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920011"/>
                  </a:ext>
                </a:extLst>
              </a:tr>
              <a:tr h="11332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Based 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Snow-hydrological model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Snow-hydrological model + Data assimilation (from IMIS measuring network)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Polar orbiting satellites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Meteosat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(geostationary satellites)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050567"/>
                  </a:ext>
                </a:extLst>
              </a:tr>
              <a:tr h="214777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Resolution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km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km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 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 km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993377"/>
                  </a:ext>
                </a:extLst>
              </a:tr>
              <a:tr h="16189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Provided quantity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 depth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(HS)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 depth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(HS)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 cover probability (P)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b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 = confidently snow free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255 = confidently snow covered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 depth (HS)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245312"/>
                  </a:ext>
                </a:extLst>
              </a:tr>
              <a:tr h="485678"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 mask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Snow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&gt; 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&gt; 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 &gt; 127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&gt; 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br>
                        <a:rPr lang="en-US" sz="90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</a:br>
                      <a:endParaRPr lang="en-US" sz="90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705877"/>
                  </a:ext>
                </a:extLst>
              </a:tr>
              <a:tr h="2643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No snow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1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&lt;=0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F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&lt;=0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F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 &lt;=127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F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 &lt;=0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F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372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937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Contingency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32E19E-D2FA-8945-A22A-00BB768E6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1" y="777752"/>
            <a:ext cx="6302275" cy="4269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81BA3E-07DE-5D4F-A44C-4257F888458C}"/>
              </a:ext>
            </a:extLst>
          </p:cNvPr>
          <p:cNvSpPr txBox="1"/>
          <p:nvPr/>
        </p:nvSpPr>
        <p:spPr>
          <a:xfrm rot="20038107">
            <a:off x="5556977" y="1446504"/>
            <a:ext cx="245451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Accuracy ~80%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7D9B1D-2FEC-CE40-A935-B11A068E3C31}"/>
              </a:ext>
            </a:extLst>
          </p:cNvPr>
          <p:cNvSpPr txBox="1"/>
          <p:nvPr/>
        </p:nvSpPr>
        <p:spPr>
          <a:xfrm rot="19342862">
            <a:off x="1236318" y="3980700"/>
            <a:ext cx="245451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Accuracy ~84%</a:t>
            </a:r>
          </a:p>
        </p:txBody>
      </p:sp>
    </p:spTree>
    <p:extLst>
      <p:ext uri="{BB962C8B-B14F-4D97-AF65-F5344CB8AC3E}">
        <p14:creationId xmlns:p14="http://schemas.microsoft.com/office/powerpoint/2010/main" val="138844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F04271-04F2-774D-9A09-E69FD08C6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47" y="696533"/>
            <a:ext cx="8600930" cy="4300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07D1D5-479C-1A4C-9C96-15CEF83C9E5B}"/>
              </a:ext>
            </a:extLst>
          </p:cNvPr>
          <p:cNvSpPr/>
          <p:nvPr/>
        </p:nvSpPr>
        <p:spPr bwMode="auto">
          <a:xfrm>
            <a:off x="4075346" y="3430160"/>
            <a:ext cx="4191387" cy="190307"/>
          </a:xfrm>
          <a:prstGeom prst="roundRect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25C6B5-75A6-6E4A-9D4C-5899049DF91F}"/>
              </a:ext>
            </a:extLst>
          </p:cNvPr>
          <p:cNvSpPr txBox="1"/>
          <p:nvPr/>
        </p:nvSpPr>
        <p:spPr>
          <a:xfrm rot="16200000">
            <a:off x="199587" y="2425332"/>
            <a:ext cx="1784463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Accuracy (%)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ACD791-7050-6E43-A521-26AEFBBD72B5}"/>
              </a:ext>
            </a:extLst>
          </p:cNvPr>
          <p:cNvSpPr txBox="1"/>
          <p:nvPr/>
        </p:nvSpPr>
        <p:spPr>
          <a:xfrm>
            <a:off x="4421148" y="4539509"/>
            <a:ext cx="772584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19183C-5BB3-694C-A36E-3F360903AB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10" b="65707"/>
          <a:stretch/>
        </p:blipFill>
        <p:spPr>
          <a:xfrm>
            <a:off x="6721073" y="893792"/>
            <a:ext cx="2098013" cy="146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5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9217C-A698-0946-B43B-5536D2A53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96" y="731346"/>
            <a:ext cx="8104276" cy="4052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A5C92E-845E-7048-B8EE-D2A63CC7606A}"/>
              </a:ext>
            </a:extLst>
          </p:cNvPr>
          <p:cNvSpPr txBox="1"/>
          <p:nvPr/>
        </p:nvSpPr>
        <p:spPr>
          <a:xfrm>
            <a:off x="4421148" y="4539509"/>
            <a:ext cx="772584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460300-9413-BF49-9362-3E9C44637001}"/>
              </a:ext>
            </a:extLst>
          </p:cNvPr>
          <p:cNvSpPr txBox="1"/>
          <p:nvPr/>
        </p:nvSpPr>
        <p:spPr>
          <a:xfrm rot="16200000">
            <a:off x="-704851" y="2425332"/>
            <a:ext cx="3212739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Snow covered area (km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6C1D9D-BB78-434F-8983-1F9165A26A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10" b="65707"/>
          <a:stretch/>
        </p:blipFill>
        <p:spPr>
          <a:xfrm>
            <a:off x="6744282" y="642408"/>
            <a:ext cx="2098013" cy="146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46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3C6D8D-8AE6-0E4E-A028-AD3054557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4300"/>
            <a:ext cx="9144000" cy="31855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F4E89-9251-4141-8866-52779AC9AC2A}"/>
              </a:ext>
            </a:extLst>
          </p:cNvPr>
          <p:cNvSpPr/>
          <p:nvPr/>
        </p:nvSpPr>
        <p:spPr bwMode="auto">
          <a:xfrm>
            <a:off x="143890" y="4140344"/>
            <a:ext cx="8642705" cy="3852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E4A22D-D8B0-C940-8838-D03CC06B0585}"/>
              </a:ext>
            </a:extLst>
          </p:cNvPr>
          <p:cNvSpPr/>
          <p:nvPr/>
        </p:nvSpPr>
        <p:spPr bwMode="auto">
          <a:xfrm>
            <a:off x="2854599" y="3908262"/>
            <a:ext cx="1290372" cy="29242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22322D-25EF-604C-80CA-6427A5A2962E}"/>
              </a:ext>
            </a:extLst>
          </p:cNvPr>
          <p:cNvSpPr/>
          <p:nvPr/>
        </p:nvSpPr>
        <p:spPr bwMode="auto">
          <a:xfrm>
            <a:off x="5421417" y="3908262"/>
            <a:ext cx="710169" cy="3249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A0ED03-58EA-B74A-BC2D-3887378FBB54}"/>
              </a:ext>
            </a:extLst>
          </p:cNvPr>
          <p:cNvGrpSpPr/>
          <p:nvPr/>
        </p:nvGrpSpPr>
        <p:grpSpPr>
          <a:xfrm>
            <a:off x="1268775" y="1047317"/>
            <a:ext cx="6280968" cy="3787985"/>
            <a:chOff x="1268775" y="1047317"/>
            <a:chExt cx="6280968" cy="378798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A24A6B-6DDB-384E-9C92-1928E5F5467F}"/>
                </a:ext>
              </a:extLst>
            </p:cNvPr>
            <p:cNvSpPr txBox="1"/>
            <p:nvPr/>
          </p:nvSpPr>
          <p:spPr>
            <a:xfrm>
              <a:off x="1865933" y="4419804"/>
              <a:ext cx="5618846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Spurious snow removed; Thresholds 5 cm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ECC9539-2D95-A54B-A04F-39485F2B1B7C}"/>
                </a:ext>
              </a:extLst>
            </p:cNvPr>
            <p:cNvSpPr txBox="1"/>
            <p:nvPr/>
          </p:nvSpPr>
          <p:spPr>
            <a:xfrm>
              <a:off x="1268775" y="1057840"/>
              <a:ext cx="1938351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w/o threshold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17FA94-046A-0D4A-AA24-7773243200B4}"/>
                </a:ext>
              </a:extLst>
            </p:cNvPr>
            <p:cNvSpPr txBox="1"/>
            <p:nvPr/>
          </p:nvSpPr>
          <p:spPr>
            <a:xfrm>
              <a:off x="5776501" y="1047317"/>
              <a:ext cx="1773242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w/ threshold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8353E67-0A81-D842-A72A-DDE43A0CCC58}"/>
              </a:ext>
            </a:extLst>
          </p:cNvPr>
          <p:cNvSpPr/>
          <p:nvPr/>
        </p:nvSpPr>
        <p:spPr bwMode="auto">
          <a:xfrm>
            <a:off x="1684910" y="1398620"/>
            <a:ext cx="937608" cy="17024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0B2FE6-ED1C-6241-9625-8F657F7628A0}"/>
              </a:ext>
            </a:extLst>
          </p:cNvPr>
          <p:cNvSpPr/>
          <p:nvPr/>
        </p:nvSpPr>
        <p:spPr bwMode="auto">
          <a:xfrm>
            <a:off x="6131586" y="1398620"/>
            <a:ext cx="937608" cy="17024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FCF8BC-4292-B242-999F-FB9D06B51EA8}"/>
              </a:ext>
            </a:extLst>
          </p:cNvPr>
          <p:cNvSpPr txBox="1"/>
          <p:nvPr/>
        </p:nvSpPr>
        <p:spPr>
          <a:xfrm rot="20507301">
            <a:off x="1408265" y="2313395"/>
            <a:ext cx="5904180" cy="46166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Offline runs, no snow/soil interaction!!!</a:t>
            </a:r>
          </a:p>
        </p:txBody>
      </p:sp>
    </p:spTree>
    <p:extLst>
      <p:ext uri="{BB962C8B-B14F-4D97-AF65-F5344CB8AC3E}">
        <p14:creationId xmlns:p14="http://schemas.microsoft.com/office/powerpoint/2010/main" val="6990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80DC3B-1193-7846-841D-E0611B3FF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96" y="731346"/>
            <a:ext cx="8104276" cy="405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00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EB8381-B7AD-F94C-9927-B32253B46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00" y="730800"/>
            <a:ext cx="8100000" cy="40547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AF8A30-0C4F-364A-A6B6-9CF9489E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 – Snow masks</a:t>
            </a:r>
          </a:p>
        </p:txBody>
      </p:sp>
    </p:spTree>
    <p:extLst>
      <p:ext uri="{BB962C8B-B14F-4D97-AF65-F5344CB8AC3E}">
        <p14:creationId xmlns:p14="http://schemas.microsoft.com/office/powerpoint/2010/main" val="392620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Conclusion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787255"/>
            <a:ext cx="5376604" cy="413468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‘New’ (</a:t>
            </a:r>
            <a:r>
              <a:rPr lang="en-US" sz="1600" b="1" kern="0" dirty="0"/>
              <a:t>GPU capable</a:t>
            </a:r>
            <a:r>
              <a:rPr lang="en-US" sz="1600" kern="0" dirty="0"/>
              <a:t>) multi-layer snow cover scheme (SNOWPOLINO) was implemented into COSMO - </a:t>
            </a:r>
            <a:r>
              <a:rPr lang="en-US" sz="1600" b="1" kern="0" dirty="0"/>
              <a:t>v6.0 ready</a:t>
            </a:r>
            <a:r>
              <a:rPr lang="en-US" sz="1600" kern="0" dirty="0"/>
              <a:t>!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Minor to major adaptations; e.g. implementation, tuning, switches – v6.1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Main physical parametrizations (i.e. phase change, water transport) were taken or adapted mainly from the sophisticated snow cover model SNOWPACK. 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Scheme is switchable (</a:t>
            </a:r>
            <a:r>
              <a:rPr lang="en-US" sz="1600" b="1" kern="0" dirty="0" err="1"/>
              <a:t>namelist</a:t>
            </a:r>
            <a:r>
              <a:rPr lang="en-US" sz="1600" b="1" kern="0" dirty="0"/>
              <a:t> option; </a:t>
            </a:r>
            <a:r>
              <a:rPr lang="en-US" sz="1600" b="1" kern="0" dirty="0" err="1"/>
              <a:t>lsnow</a:t>
            </a:r>
            <a:r>
              <a:rPr lang="en-US" sz="1600" kern="0" dirty="0"/>
              <a:t>) and no. of layers can be chosen (default currently n=25).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Local (offline) validations of SNOWPOLINO shows </a:t>
            </a:r>
            <a:r>
              <a:rPr lang="en-US" sz="1600" b="1" kern="0" dirty="0"/>
              <a:t>comparable results to SNOWPACK</a:t>
            </a:r>
            <a:r>
              <a:rPr lang="en-US" sz="1600" kern="0" dirty="0"/>
              <a:t>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/>
              <a:t>Spatial validation (online) shows </a:t>
            </a:r>
            <a:r>
              <a:rPr lang="en-US" sz="1600" b="1" kern="0" dirty="0"/>
              <a:t>good promising results.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b="1" kern="0" dirty="0"/>
              <a:t>Operational implementation (MCH) – Winter 2020/2021</a:t>
            </a: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576A3D-F69C-614E-8DFC-A24C4457C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8" r="14391"/>
          <a:stretch/>
        </p:blipFill>
        <p:spPr>
          <a:xfrm>
            <a:off x="6158397" y="451560"/>
            <a:ext cx="2377551" cy="22382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AA8C36-6ECA-AB49-BD5D-B18895E092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0"/>
          <a:stretch/>
        </p:blipFill>
        <p:spPr>
          <a:xfrm>
            <a:off x="5944882" y="2780332"/>
            <a:ext cx="2804580" cy="192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128" y="1275319"/>
            <a:ext cx="7617600" cy="1793137"/>
          </a:xfrm>
        </p:spPr>
        <p:txBody>
          <a:bodyPr/>
          <a:lstStyle/>
          <a:p>
            <a:pPr marL="450000" algn="ctr"/>
            <a:r>
              <a:rPr lang="en-GB" sz="3600" dirty="0"/>
              <a:t>Thank you!</a:t>
            </a:r>
            <a:br>
              <a:rPr lang="en-GB" sz="3600" dirty="0"/>
            </a:br>
            <a:r>
              <a:rPr lang="en-GB" sz="3600" dirty="0"/>
              <a:t>Questions or Comments?</a:t>
            </a:r>
            <a:endParaRPr lang="en-GB" sz="2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79555" y="2558351"/>
            <a:ext cx="8095487" cy="1639175"/>
          </a:xfrm>
        </p:spPr>
        <p:txBody>
          <a:bodyPr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Sascha Bellaire, Varun Sharma, Louise </a:t>
            </a:r>
            <a:r>
              <a:rPr lang="en-GB" sz="1400" dirty="0" err="1"/>
              <a:t>Braud</a:t>
            </a:r>
            <a:r>
              <a:rPr lang="en-GB" sz="1400" dirty="0"/>
              <a:t>, Michael Lehning, Jean-Marie </a:t>
            </a:r>
            <a:r>
              <a:rPr lang="en-GB" sz="1400" dirty="0" err="1"/>
              <a:t>Bettems</a:t>
            </a:r>
            <a:endParaRPr lang="en-GB" sz="1400" baseline="30000" dirty="0"/>
          </a:p>
          <a:p>
            <a:pPr algn="ctr"/>
            <a:r>
              <a:rPr lang="en-GB" sz="1400" dirty="0"/>
              <a:t> </a:t>
            </a:r>
            <a:r>
              <a:rPr lang="en-US" b="1" baseline="30000" dirty="0">
                <a:solidFill>
                  <a:srgbClr val="0070C0"/>
                </a:solidFill>
              </a:rPr>
              <a:t>Contact: </a:t>
            </a:r>
            <a:r>
              <a:rPr lang="en-US" b="1" baseline="30000" dirty="0" err="1">
                <a:solidFill>
                  <a:srgbClr val="0070C0"/>
                </a:solidFill>
              </a:rPr>
              <a:t>sascha.bellaire@meteoswiss.ch</a:t>
            </a:r>
            <a:endParaRPr lang="en-GB" b="1" dirty="0">
              <a:solidFill>
                <a:srgbClr val="0070C0"/>
              </a:solidFill>
            </a:endParaRPr>
          </a:p>
          <a:p>
            <a:pPr algn="ctr"/>
            <a:endParaRPr lang="en-GB" sz="14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73B99-202C-054A-AEE2-F341088A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55" y="333046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170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Snow modelling </a:t>
            </a:r>
            <a:r>
              <a:rPr lang="en-US" baseline="-25000" dirty="0"/>
              <a:t>(earth system; scales)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934B3-316F-2849-8998-C33F8E352D9B}"/>
              </a:ext>
            </a:extLst>
          </p:cNvPr>
          <p:cNvSpPr txBox="1"/>
          <p:nvPr/>
        </p:nvSpPr>
        <p:spPr>
          <a:xfrm>
            <a:off x="7295945" y="4821876"/>
            <a:ext cx="12202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svs.gsfc.nasa.gov</a:t>
            </a:r>
            <a:r>
              <a:rPr lang="en-US" sz="600" dirty="0"/>
              <a:t>/2899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5FA78-E46A-EC41-9ACA-BD67209BA2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 bwMode="auto">
          <a:xfrm>
            <a:off x="2070211" y="2141055"/>
            <a:ext cx="2692977" cy="201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EE209-C21E-D54B-AEF5-0CD1BE978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60" y="904380"/>
            <a:ext cx="2803542" cy="15769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D77D1C-E389-0042-A726-D6780D0497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175"/>
          <a:stretch/>
        </p:blipFill>
        <p:spPr>
          <a:xfrm>
            <a:off x="2842119" y="808448"/>
            <a:ext cx="1317568" cy="1086122"/>
          </a:xfrm>
          <a:prstGeom prst="rect">
            <a:avLst/>
          </a:prstGeom>
        </p:spPr>
      </p:pic>
      <p:pic>
        <p:nvPicPr>
          <p:cNvPr id="10242" name="Picture 2" descr="https://svs.gsfc.nasa.gov/vis/a000000/a002800/a002899/modissnow-0117_print.jpg">
            <a:extLst>
              <a:ext uri="{FF2B5EF4-FFF2-40B4-BE49-F238E27FC236}">
                <a16:creationId xmlns:a16="http://schemas.microsoft.com/office/drawing/2014/main" id="{50150D07-B180-F840-86BD-246F5D2C5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443" y="3769334"/>
            <a:ext cx="4084192" cy="101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082662-9A39-E145-834E-113E823C66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753" y="933597"/>
            <a:ext cx="4193306" cy="28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2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- </a:t>
            </a:r>
            <a:r>
              <a:rPr lang="en-US" sz="2400" dirty="0"/>
              <a:t>Layering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31A7D-B3A9-6D49-8D74-EFB58CE941F3}"/>
              </a:ext>
            </a:extLst>
          </p:cNvPr>
          <p:cNvSpPr txBox="1"/>
          <p:nvPr/>
        </p:nvSpPr>
        <p:spPr>
          <a:xfrm>
            <a:off x="2277355" y="985603"/>
            <a:ext cx="5474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Multi-layer scheme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Number of layers pre-defined (‘default’ 25)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Max. thickness new layer 0.02 m min. 0.0025 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0D288F-D29C-5545-B088-29D22B15B53F}"/>
              </a:ext>
            </a:extLst>
          </p:cNvPr>
          <p:cNvSpPr txBox="1"/>
          <p:nvPr/>
        </p:nvSpPr>
        <p:spPr>
          <a:xfrm>
            <a:off x="178391" y="2713666"/>
            <a:ext cx="45467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/>
              <a:t>New snow amounts ≥ 0.02 m new layer added …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/>
              <a:t>… until max. number of snow layers is reached …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/>
              <a:t>… second layer from bottom, i.e. above soil, merged with bottom layer …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/>
              <a:t>… layers are ‘shifted’ downward accordingly. </a:t>
            </a:r>
          </a:p>
          <a:p>
            <a:endParaRPr 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A3B5E-D3DD-BD41-A3FA-7D2EFAAB7852}"/>
              </a:ext>
            </a:extLst>
          </p:cNvPr>
          <p:cNvSpPr txBox="1"/>
          <p:nvPr/>
        </p:nvSpPr>
        <p:spPr>
          <a:xfrm>
            <a:off x="153965" y="2298168"/>
            <a:ext cx="13837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Snowfall: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6C3A60-41CA-0C4C-B231-8AA5353B9776}"/>
              </a:ext>
            </a:extLst>
          </p:cNvPr>
          <p:cNvSpPr txBox="1"/>
          <p:nvPr/>
        </p:nvSpPr>
        <p:spPr>
          <a:xfrm>
            <a:off x="4658269" y="2252002"/>
            <a:ext cx="8130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Melt: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4A8170-1D64-7446-9824-7AA000F53A6C}"/>
              </a:ext>
            </a:extLst>
          </p:cNvPr>
          <p:cNvSpPr txBox="1"/>
          <p:nvPr/>
        </p:nvSpPr>
        <p:spPr>
          <a:xfrm>
            <a:off x="4658269" y="2713666"/>
            <a:ext cx="4485731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If layers thickness ≤ 0.0025 m, layer gets merged with bottom layer.</a:t>
            </a: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/>
              <a:t>If number of layers smaller then pre-defined value, bottom layer gets split </a:t>
            </a:r>
            <a:r>
              <a:rPr lang="en-US" sz="1800" dirty="0" err="1"/>
              <a:t>dz</a:t>
            </a:r>
            <a:r>
              <a:rPr lang="en-US" sz="1800" baseline="-25000" dirty="0"/>
              <a:t>(1)</a:t>
            </a:r>
            <a:r>
              <a:rPr lang="en-US" sz="1800" dirty="0"/>
              <a:t> = </a:t>
            </a:r>
            <a:r>
              <a:rPr lang="en-US" sz="1800" dirty="0" err="1"/>
              <a:t>dz</a:t>
            </a:r>
            <a:r>
              <a:rPr lang="en-US" sz="1800" baseline="-25000" dirty="0"/>
              <a:t>(1)</a:t>
            </a:r>
            <a:r>
              <a:rPr lang="en-US" sz="1800" dirty="0"/>
              <a:t>- 0.02 m ; </a:t>
            </a:r>
            <a:r>
              <a:rPr lang="en-US" sz="1800" dirty="0">
                <a:latin typeface="Symbol" pitchFamily="2" charset="2"/>
              </a:rPr>
              <a:t>q(1)</a:t>
            </a:r>
            <a:r>
              <a:rPr lang="en-US" sz="1800" baseline="-25000" dirty="0" err="1">
                <a:latin typeface="+mj-lt"/>
              </a:rPr>
              <a:t>i,w,a</a:t>
            </a:r>
            <a:r>
              <a:rPr lang="en-US" sz="1800" dirty="0">
                <a:latin typeface="Symbol" pitchFamily="2" charset="2"/>
              </a:rPr>
              <a:t> = q(2)</a:t>
            </a:r>
            <a:r>
              <a:rPr lang="en-US" sz="1800" baseline="-25000" dirty="0" err="1">
                <a:latin typeface="+mj-lt"/>
              </a:rPr>
              <a:t>i,w,a</a:t>
            </a:r>
            <a:endParaRPr lang="en-US" sz="1800" baseline="-25000" dirty="0">
              <a:latin typeface="+mj-lt"/>
            </a:endParaRP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+mj-lt"/>
              </a:rPr>
              <a:t>Layer boundaries are ‘shifted’ upwards and levels adjusted accordingly.</a:t>
            </a:r>
            <a:endParaRPr lang="en-US" sz="1800" dirty="0">
              <a:latin typeface="Symbol" pitchFamily="2" charset="2"/>
            </a:endParaRP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17" name="Picture 1" descr="page58image3804672">
            <a:extLst>
              <a:ext uri="{FF2B5EF4-FFF2-40B4-BE49-F238E27FC236}">
                <a16:creationId xmlns:a16="http://schemas.microsoft.com/office/drawing/2014/main" id="{9E9E1AB6-00B6-9642-8480-4C96E0F76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65" y="861628"/>
            <a:ext cx="2036863" cy="13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B9FF9D-CC28-9B43-BB2C-89F6B632E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134" y="361047"/>
            <a:ext cx="2013176" cy="134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2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14" grpId="0"/>
      <p:bldP spid="15" grpId="0"/>
      <p:bldP spid="1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New snow density</a:t>
            </a:r>
            <a:r>
              <a:rPr lang="en-US" sz="2400" baseline="-25000" dirty="0"/>
              <a:t>(</a:t>
            </a:r>
            <a:r>
              <a:rPr lang="en-US" sz="2400" baseline="-25000" dirty="0">
                <a:solidFill>
                  <a:srgbClr val="FFC000"/>
                </a:solidFill>
              </a:rPr>
              <a:t>SNOWPACK</a:t>
            </a:r>
            <a:r>
              <a:rPr lang="en-US" sz="2400" baseline="-25000" dirty="0"/>
              <a:t>)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65A10A-4BED-3F47-AD4A-9A78CF8C5F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75"/>
          <a:stretch/>
        </p:blipFill>
        <p:spPr>
          <a:xfrm>
            <a:off x="331913" y="927304"/>
            <a:ext cx="1445775" cy="12403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AD0D14-8AEC-4645-8521-4D1CFB886F5D}"/>
                  </a:ext>
                </a:extLst>
              </p:cNvPr>
              <p:cNvSpPr txBox="1"/>
              <p:nvPr/>
            </p:nvSpPr>
            <p:spPr>
              <a:xfrm>
                <a:off x="2123548" y="893792"/>
                <a:ext cx="19696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AD0D14-8AEC-4645-8521-4D1CFB886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548" y="893792"/>
                <a:ext cx="1969643" cy="646331"/>
              </a:xfrm>
              <a:prstGeom prst="rect">
                <a:avLst/>
              </a:prstGeom>
              <a:blipFill>
                <a:blip r:embed="rId3"/>
                <a:stretch>
                  <a:fillRect l="-2564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9025AC-AA4C-E246-A469-FFA7CDBC13C7}"/>
                  </a:ext>
                </a:extLst>
              </p:cNvPr>
              <p:cNvSpPr txBox="1"/>
              <p:nvPr/>
            </p:nvSpPr>
            <p:spPr>
              <a:xfrm>
                <a:off x="685535" y="2916197"/>
                <a:ext cx="7002686" cy="457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𝐴𝑆𝐼𝑁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𝑆𝑄𝑅𝑇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𝑹𝑯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𝐿𝑂𝐺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𝑼𝑽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9025AC-AA4C-E246-A469-FFA7CDBC1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535" y="2916197"/>
                <a:ext cx="7002686" cy="457113"/>
              </a:xfrm>
              <a:prstGeom prst="rect">
                <a:avLst/>
              </a:prstGeom>
              <a:blipFill>
                <a:blip r:embed="rId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D6E3E9C-217A-8848-AD02-A822212052DB}"/>
              </a:ext>
            </a:extLst>
          </p:cNvPr>
          <p:cNvSpPr txBox="1"/>
          <p:nvPr/>
        </p:nvSpPr>
        <p:spPr>
          <a:xfrm>
            <a:off x="4320115" y="1279150"/>
            <a:ext cx="417133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RH = relative humidity = 0.8</a:t>
            </a:r>
          </a:p>
          <a:p>
            <a:r>
              <a:rPr lang="en-US" dirty="0"/>
              <a:t>T</a:t>
            </a:r>
            <a:r>
              <a:rPr lang="en-US" baseline="-25000" dirty="0"/>
              <a:t>a</a:t>
            </a:r>
            <a:r>
              <a:rPr lang="en-US" dirty="0"/>
              <a:t>   = air temperature (℃)</a:t>
            </a:r>
          </a:p>
          <a:p>
            <a:r>
              <a:rPr lang="en-US" dirty="0"/>
              <a:t>UV = wind speed (m/s) ; max. 2.0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41779-E682-6C48-AE19-75F72193FB5F}"/>
              </a:ext>
            </a:extLst>
          </p:cNvPr>
          <p:cNvSpPr txBox="1"/>
          <p:nvPr/>
        </p:nvSpPr>
        <p:spPr>
          <a:xfrm>
            <a:off x="331913" y="2498423"/>
            <a:ext cx="176965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If </a:t>
            </a:r>
            <a:r>
              <a:rPr lang="en-US" b="1" i="1" dirty="0">
                <a:solidFill>
                  <a:srgbClr val="00B050"/>
                </a:solidFill>
              </a:rPr>
              <a:t>T</a:t>
            </a:r>
            <a:r>
              <a:rPr lang="en-US" b="1" i="1" baseline="-25000" dirty="0">
                <a:solidFill>
                  <a:srgbClr val="00B050"/>
                </a:solidFill>
              </a:rPr>
              <a:t>a</a:t>
            </a:r>
            <a:r>
              <a:rPr lang="en-US" b="1" dirty="0">
                <a:solidFill>
                  <a:srgbClr val="00B050"/>
                </a:solidFill>
              </a:rPr>
              <a:t> &lt; -14 ℃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D1AEBF-458A-5147-9EF2-E5BE466527F5}"/>
              </a:ext>
            </a:extLst>
          </p:cNvPr>
          <p:cNvSpPr txBox="1"/>
          <p:nvPr/>
        </p:nvSpPr>
        <p:spPr>
          <a:xfrm>
            <a:off x="331913" y="3356772"/>
            <a:ext cx="7377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Else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359C73-A40D-A245-8928-708DA1626EAB}"/>
                  </a:ext>
                </a:extLst>
              </p:cNvPr>
              <p:cNvSpPr txBox="1"/>
              <p:nvPr/>
            </p:nvSpPr>
            <p:spPr>
              <a:xfrm>
                <a:off x="765764" y="3729448"/>
                <a:ext cx="7335598" cy="457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𝐴𝑆𝐼𝑁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𝑆𝑄𝑅𝑇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𝑹𝑯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𝐿𝑂𝐺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𝑼𝑽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+ 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359C73-A40D-A245-8928-708DA1626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64" y="3729448"/>
                <a:ext cx="7335598" cy="457113"/>
              </a:xfrm>
              <a:prstGeom prst="rect">
                <a:avLst/>
              </a:prstGeom>
              <a:blipFill>
                <a:blip r:embed="rId5"/>
                <a:stretch>
                  <a:fillRect t="-2703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6470746-6BC3-EF4E-89F8-CA05759437CC}"/>
              </a:ext>
            </a:extLst>
          </p:cNvPr>
          <p:cNvSpPr txBox="1"/>
          <p:nvPr/>
        </p:nvSpPr>
        <p:spPr>
          <a:xfrm>
            <a:off x="459520" y="4577113"/>
            <a:ext cx="57000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Coefficients: a = 3.28 ; b = 0.03; c = -0.75 ; d = 0.3; e = -0.36</a:t>
            </a:r>
          </a:p>
        </p:txBody>
      </p:sp>
    </p:spTree>
    <p:extLst>
      <p:ext uri="{BB962C8B-B14F-4D97-AF65-F5344CB8AC3E}">
        <p14:creationId xmlns:p14="http://schemas.microsoft.com/office/powerpoint/2010/main" val="4062495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Heat Equation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5C95995-B4AF-7A4A-B4F0-0C8FCF889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33" name="Equation" r:id="rId3" imgW="114300" imgH="165100" progId="Equation.DSMT4">
                  <p:embed/>
                </p:oleObj>
              </mc:Choice>
              <mc:Fallback>
                <p:oleObj name="Equation" r:id="rId3" imgW="114300" imgH="1651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1C32BD6-E0C8-A245-A849-B55389F0AA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3D3C507-13C6-2A47-80E8-96C51D0424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34" name="Equation" r:id="rId5" imgW="114300" imgH="165100" progId="Equation.DSMT4">
                  <p:embed/>
                </p:oleObj>
              </mc:Choice>
              <mc:Fallback>
                <p:oleObj name="Equation" r:id="rId5" imgW="114300" imgH="1651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CAAADA5-D4B0-194A-B985-263EFE9E3C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65E71B27-1502-8F47-9BB6-BBB515C37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35" name="Equation" r:id="rId6" imgW="114300" imgH="165100" progId="Equation.DSMT4">
                  <p:embed/>
                </p:oleObj>
              </mc:Choice>
              <mc:Fallback>
                <p:oleObj name="Equation" r:id="rId6" imgW="114300" imgH="1651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02697A88-6867-3C4A-937D-30C775E204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8E7A6A14-F765-FC48-9E4D-7F9395541F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36" name="Equation" r:id="rId7" imgW="114300" imgH="165100" progId="Equation.DSMT4">
                  <p:embed/>
                </p:oleObj>
              </mc:Choice>
              <mc:Fallback>
                <p:oleObj name="Equation" r:id="rId7" imgW="114300" imgH="1651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FD12687D-F33D-AE48-88E5-97B85BE09E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3C28D148-9016-0346-8970-C1BC7E1B4EC2}"/>
              </a:ext>
            </a:extLst>
          </p:cNvPr>
          <p:cNvGrpSpPr/>
          <p:nvPr/>
        </p:nvGrpSpPr>
        <p:grpSpPr>
          <a:xfrm>
            <a:off x="793172" y="1081894"/>
            <a:ext cx="3038819" cy="1407306"/>
            <a:chOff x="5436096" y="2837749"/>
            <a:chExt cx="2404864" cy="104600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CCE8D5F-AD27-BC47-9AE2-29A14D2A46E4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3151222"/>
              <a:ext cx="2404864" cy="732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3000AA-8D5D-2F46-BB39-F8CAC16DECF9}"/>
                </a:ext>
              </a:extLst>
            </p:cNvPr>
            <p:cNvSpPr txBox="1"/>
            <p:nvPr/>
          </p:nvSpPr>
          <p:spPr>
            <a:xfrm>
              <a:off x="5632421" y="2837749"/>
              <a:ext cx="1848584" cy="297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noProof="0" dirty="0">
                  <a:latin typeface="Arial" panose="020B0604020202020204" pitchFamily="34" charset="0"/>
                  <a:cs typeface="Arial" panose="020B0604020202020204" pitchFamily="34" charset="0"/>
                </a:rPr>
                <a:t>1D heat equation: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903ADC8-C9E8-E846-A38F-E5A3B7B2A017}"/>
              </a:ext>
            </a:extLst>
          </p:cNvPr>
          <p:cNvSpPr txBox="1"/>
          <p:nvPr/>
        </p:nvSpPr>
        <p:spPr>
          <a:xfrm>
            <a:off x="352893" y="2928100"/>
            <a:ext cx="408825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Implicitly: Crank-Nicholson 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Setup a tridiagonal matrix for set of linear equations for each layer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Solved using the Thomas-Algorithm</a:t>
            </a:r>
          </a:p>
          <a:p>
            <a:pPr marL="457200" indent="-457200">
              <a:spcAft>
                <a:spcPts val="600"/>
              </a:spcAft>
              <a:buFont typeface="Courier New" charset="0"/>
              <a:buChar char="o"/>
            </a:pP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4AB4178-CEC6-D347-A847-C787357D97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3577" y="796642"/>
            <a:ext cx="4041956" cy="426291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096B755-754A-B74F-8428-D5BE6D618757}"/>
              </a:ext>
            </a:extLst>
          </p:cNvPr>
          <p:cNvGrpSpPr/>
          <p:nvPr/>
        </p:nvGrpSpPr>
        <p:grpSpPr>
          <a:xfrm>
            <a:off x="6488991" y="2102655"/>
            <a:ext cx="2181289" cy="667935"/>
            <a:chOff x="6488991" y="2102655"/>
            <a:chExt cx="2181289" cy="66793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D81E801-8918-2E44-9587-39463363AF69}"/>
                </a:ext>
              </a:extLst>
            </p:cNvPr>
            <p:cNvSpPr/>
            <p:nvPr/>
          </p:nvSpPr>
          <p:spPr bwMode="auto">
            <a:xfrm>
              <a:off x="6488991" y="2102655"/>
              <a:ext cx="440954" cy="344770"/>
            </a:xfrm>
            <a:prstGeom prst="ellipse">
              <a:avLst/>
            </a:prstGeom>
            <a:noFill/>
            <a:ln w="222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ABC32C-FCC5-8242-B81E-B3B7623C3B40}"/>
                </a:ext>
              </a:extLst>
            </p:cNvPr>
            <p:cNvSpPr txBox="1"/>
            <p:nvPr/>
          </p:nvSpPr>
          <p:spPr>
            <a:xfrm>
              <a:off x="6985645" y="2124259"/>
              <a:ext cx="168463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</a:rPr>
                <a:t>Atmospheric </a:t>
              </a:r>
            </a:p>
            <a:p>
              <a:pPr algn="ctr"/>
              <a:r>
                <a:rPr lang="en-US" sz="1800" b="1" dirty="0">
                  <a:solidFill>
                    <a:srgbClr val="00B050"/>
                  </a:solidFill>
                </a:rPr>
                <a:t>forcing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636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Atmospheric forcing</a:t>
            </a:r>
            <a:r>
              <a:rPr lang="en-US" sz="2400" baseline="-25000" dirty="0"/>
              <a:t>(Albedo)</a:t>
            </a:r>
            <a:endParaRPr lang="en-US" sz="2400" dirty="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5C95995-B4AF-7A4A-B4F0-0C8FCF889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8" name="Equation" r:id="rId3" imgW="114300" imgH="165100" progId="Equation.DSMT4">
                  <p:embed/>
                </p:oleObj>
              </mc:Choice>
              <mc:Fallback>
                <p:oleObj name="Equation" r:id="rId3" imgW="114300" imgH="1651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5C95995-B4AF-7A4A-B4F0-0C8FCF889A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3D3C507-13C6-2A47-80E8-96C51D0424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9" name="Equation" r:id="rId5" imgW="114300" imgH="165100" progId="Equation.DSMT4">
                  <p:embed/>
                </p:oleObj>
              </mc:Choice>
              <mc:Fallback>
                <p:oleObj name="Equation" r:id="rId5" imgW="114300" imgH="1651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3D3C507-13C6-2A47-80E8-96C51D0424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65E71B27-1502-8F47-9BB6-BBB515C37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10" name="Equation" r:id="rId6" imgW="114300" imgH="165100" progId="Equation.DSMT4">
                  <p:embed/>
                </p:oleObj>
              </mc:Choice>
              <mc:Fallback>
                <p:oleObj name="Equation" r:id="rId6" imgW="114300" imgH="1651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65E71B27-1502-8F47-9BB6-BBB515C37E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8E7A6A14-F765-FC48-9E4D-7F9395541F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11" name="Equation" r:id="rId7" imgW="114300" imgH="165100" progId="Equation.DSMT4">
                  <p:embed/>
                </p:oleObj>
              </mc:Choice>
              <mc:Fallback>
                <p:oleObj name="Equation" r:id="rId7" imgW="114300" imgH="1651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8E7A6A14-F765-FC48-9E4D-7F9395541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 descr="Albedo_WFJ.png">
            <a:extLst>
              <a:ext uri="{FF2B5EF4-FFF2-40B4-BE49-F238E27FC236}">
                <a16:creationId xmlns:a16="http://schemas.microsoft.com/office/drawing/2014/main" id="{763CD867-D291-AC4D-9978-B8D0829AB4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684" y="1962796"/>
            <a:ext cx="3441990" cy="2562176"/>
          </a:xfrm>
          <a:prstGeom prst="rect">
            <a:avLst/>
          </a:prstGeom>
        </p:spPr>
      </p:pic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D2D1F6DF-37AF-E540-A851-E08C7225D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382302"/>
              </p:ext>
            </p:extLst>
          </p:nvPr>
        </p:nvGraphicFramePr>
        <p:xfrm>
          <a:off x="3750639" y="3471927"/>
          <a:ext cx="4493446" cy="333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12" name="Equation" r:id="rId9" imgW="2400300" imgH="177800" progId="Equation.3">
                  <p:embed/>
                </p:oleObj>
              </mc:Choice>
              <mc:Fallback>
                <p:oleObj name="Equation" r:id="rId9" imgW="2400300" imgH="177800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0639" y="3471927"/>
                        <a:ext cx="4493446" cy="3330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9788D513-717E-234E-9045-10C06B230CFE}"/>
              </a:ext>
            </a:extLst>
          </p:cNvPr>
          <p:cNvSpPr txBox="1"/>
          <p:nvPr/>
        </p:nvSpPr>
        <p:spPr>
          <a:xfrm>
            <a:off x="3846952" y="3913325"/>
            <a:ext cx="373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P</a:t>
            </a:r>
            <a:r>
              <a:rPr lang="en-US" sz="1600" b="1" i="1" baseline="-25000" dirty="0"/>
              <a:t>rate</a:t>
            </a:r>
            <a:r>
              <a:rPr lang="en-US" sz="1600" b="1" i="1" dirty="0"/>
              <a:t>  = Precipitation Rate</a:t>
            </a:r>
          </a:p>
          <a:p>
            <a:r>
              <a:rPr lang="en-US" sz="1600" b="1" i="1" dirty="0"/>
              <a:t>T</a:t>
            </a:r>
            <a:r>
              <a:rPr lang="en-US" sz="1600" b="1" i="1" baseline="-25000" dirty="0"/>
              <a:t>SFC</a:t>
            </a:r>
            <a:r>
              <a:rPr lang="en-US" sz="1600" b="1" i="1" dirty="0"/>
              <a:t>  = Snow Surface Temperature</a:t>
            </a:r>
          </a:p>
          <a:p>
            <a:r>
              <a:rPr lang="en-US" sz="1600" b="1" i="1" dirty="0"/>
              <a:t>T</a:t>
            </a:r>
            <a:r>
              <a:rPr lang="en-US" sz="1600" b="1" i="1" baseline="-25000" dirty="0"/>
              <a:t>10m</a:t>
            </a:r>
            <a:r>
              <a:rPr lang="en-US" sz="1600" b="1" i="1" dirty="0"/>
              <a:t>  = Air temperature 10m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380F9-2D83-344C-AB3D-FC78D88CAD2C}"/>
              </a:ext>
            </a:extLst>
          </p:cNvPr>
          <p:cNvSpPr txBox="1"/>
          <p:nvPr/>
        </p:nvSpPr>
        <p:spPr>
          <a:xfrm>
            <a:off x="349456" y="1723680"/>
            <a:ext cx="3497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Measured vs. </a:t>
            </a:r>
            <a:r>
              <a:rPr lang="en-US" sz="1800" b="1" dirty="0">
                <a:solidFill>
                  <a:srgbClr val="0070C0"/>
                </a:solidFill>
              </a:rPr>
              <a:t>modeled</a:t>
            </a:r>
            <a:r>
              <a:rPr lang="en-US" sz="1800" b="1" dirty="0"/>
              <a:t> Albedo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0A8D24-5D61-1B4E-A887-46112BA8ED6C}"/>
              </a:ext>
            </a:extLst>
          </p:cNvPr>
          <p:cNvGrpSpPr/>
          <p:nvPr/>
        </p:nvGrpSpPr>
        <p:grpSpPr>
          <a:xfrm>
            <a:off x="4136456" y="893792"/>
            <a:ext cx="4917692" cy="1938486"/>
            <a:chOff x="4136456" y="893792"/>
            <a:chExt cx="4917692" cy="193848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BD1E150-AEC6-4C44-AF17-A8879D59B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36456" y="1356286"/>
              <a:ext cx="3721813" cy="147599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2241C25-86B7-DB48-8DA9-139111678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33454" y="893792"/>
              <a:ext cx="3620694" cy="563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377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Atmospheric forcing </a:t>
            </a:r>
            <a:r>
              <a:rPr lang="en-US" sz="2400" baseline="-25000" dirty="0"/>
              <a:t>(</a:t>
            </a:r>
            <a:r>
              <a:rPr lang="en-US" sz="2400" baseline="-25000" dirty="0" err="1"/>
              <a:t>Turb</a:t>
            </a:r>
            <a:r>
              <a:rPr lang="en-US" sz="2400" baseline="-25000" dirty="0"/>
              <a:t>. Fluxes)</a:t>
            </a:r>
            <a:endParaRPr lang="en-US" sz="2400" dirty="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5C95995-B4AF-7A4A-B4F0-0C8FCF889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1" name="Equation" r:id="rId3" imgW="114300" imgH="165100" progId="Equation.DSMT4">
                  <p:embed/>
                </p:oleObj>
              </mc:Choice>
              <mc:Fallback>
                <p:oleObj name="Equation" r:id="rId3" imgW="114300" imgH="1651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5C95995-B4AF-7A4A-B4F0-0C8FCF889A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3D3C507-13C6-2A47-80E8-96C51D0424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2" name="Equation" r:id="rId5" imgW="114300" imgH="165100" progId="Equation.DSMT4">
                  <p:embed/>
                </p:oleObj>
              </mc:Choice>
              <mc:Fallback>
                <p:oleObj name="Equation" r:id="rId5" imgW="114300" imgH="1651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3D3C507-13C6-2A47-80E8-96C51D0424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65E71B27-1502-8F47-9BB6-BBB515C37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3" name="Equation" r:id="rId6" imgW="114300" imgH="165100" progId="Equation.DSMT4">
                  <p:embed/>
                </p:oleObj>
              </mc:Choice>
              <mc:Fallback>
                <p:oleObj name="Equation" r:id="rId6" imgW="114300" imgH="1651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65E71B27-1502-8F47-9BB6-BBB515C37E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8E7A6A14-F765-FC48-9E4D-7F9395541F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4" name="Equation" r:id="rId7" imgW="114300" imgH="165100" progId="Equation.DSMT4">
                  <p:embed/>
                </p:oleObj>
              </mc:Choice>
              <mc:Fallback>
                <p:oleObj name="Equation" r:id="rId7" imgW="114300" imgH="1651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8E7A6A14-F765-FC48-9E4D-7F9395541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1E9EFC1C-249C-0D44-8248-0EC5ACD669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442" y="823021"/>
            <a:ext cx="3774063" cy="12950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7A1FB4-73CF-7544-9E50-AF5CDD042F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1" r="80315"/>
          <a:stretch/>
        </p:blipFill>
        <p:spPr>
          <a:xfrm>
            <a:off x="5632808" y="823021"/>
            <a:ext cx="2471858" cy="1012863"/>
          </a:xfrm>
          <a:prstGeom prst="rect">
            <a:avLst/>
          </a:prstGeom>
          <a:ln w="12700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BDF00BD-2CFE-AB46-A628-54985389C9C9}"/>
              </a:ext>
            </a:extLst>
          </p:cNvPr>
          <p:cNvGrpSpPr/>
          <p:nvPr/>
        </p:nvGrpSpPr>
        <p:grpSpPr>
          <a:xfrm>
            <a:off x="4271739" y="2018367"/>
            <a:ext cx="4584293" cy="1117808"/>
            <a:chOff x="4227972" y="2008496"/>
            <a:chExt cx="4584293" cy="111780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A738A01-A699-2A49-969A-9C8A82EAE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-3" r="50002" b="1863"/>
            <a:stretch/>
          </p:blipFill>
          <p:spPr>
            <a:xfrm>
              <a:off x="4240265" y="2049956"/>
              <a:ext cx="4572000" cy="10763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89F351-1D24-E842-8CB9-9DA7E1F24763}"/>
                </a:ext>
              </a:extLst>
            </p:cNvPr>
            <p:cNvSpPr txBox="1"/>
            <p:nvPr/>
          </p:nvSpPr>
          <p:spPr>
            <a:xfrm>
              <a:off x="4227972" y="2008496"/>
              <a:ext cx="21056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0070C0"/>
                  </a:solidFill>
                </a:rPr>
                <a:t>Transfer Coefficient:</a:t>
              </a: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EDF8F361-9445-CC45-97E2-A80321F0A0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18349" y="3215855"/>
            <a:ext cx="3717053" cy="77176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ABB6F736-65C5-0341-BCCD-DD58C093BCE5}"/>
              </a:ext>
            </a:extLst>
          </p:cNvPr>
          <p:cNvGrpSpPr/>
          <p:nvPr/>
        </p:nvGrpSpPr>
        <p:grpSpPr>
          <a:xfrm>
            <a:off x="638071" y="4012717"/>
            <a:ext cx="1358900" cy="800443"/>
            <a:chOff x="2486967" y="4014787"/>
            <a:chExt cx="1358900" cy="80044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4946B2F-77BD-DC4B-A500-DF3164D49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525561" y="4014787"/>
              <a:ext cx="1031886" cy="44715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FC19DC7-63D0-FD4E-9EB8-1804B1C2E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486967" y="4345330"/>
              <a:ext cx="1358900" cy="4699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1FA073-AFE3-D544-BF58-AB37C828AF33}"/>
              </a:ext>
            </a:extLst>
          </p:cNvPr>
          <p:cNvGrpSpPr/>
          <p:nvPr/>
        </p:nvGrpSpPr>
        <p:grpSpPr>
          <a:xfrm>
            <a:off x="348732" y="2196679"/>
            <a:ext cx="2888709" cy="1416790"/>
            <a:chOff x="622309" y="2432726"/>
            <a:chExt cx="2888709" cy="141679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A087F98-31EA-8B4D-8904-0CB99A026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66296" y="2765500"/>
              <a:ext cx="2844722" cy="105875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43AAD2C-389F-3B46-B6E9-FA37C6F42057}"/>
                </a:ext>
              </a:extLst>
            </p:cNvPr>
            <p:cNvGrpSpPr/>
            <p:nvPr/>
          </p:nvGrpSpPr>
          <p:grpSpPr>
            <a:xfrm>
              <a:off x="622309" y="2432726"/>
              <a:ext cx="2844722" cy="1416790"/>
              <a:chOff x="666296" y="2407460"/>
              <a:chExt cx="2844722" cy="141679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D0573C8-5186-034D-9094-84C3B7F20323}"/>
                  </a:ext>
                </a:extLst>
              </p:cNvPr>
              <p:cNvSpPr txBox="1"/>
              <p:nvPr/>
            </p:nvSpPr>
            <p:spPr>
              <a:xfrm>
                <a:off x="667512" y="2407460"/>
                <a:ext cx="2175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70C0"/>
                    </a:solidFill>
                  </a:rPr>
                  <a:t>Stability Corrections: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AC71B8A-9E8C-6949-99A1-CE41507E84E0}"/>
                  </a:ext>
                </a:extLst>
              </p:cNvPr>
              <p:cNvSpPr/>
              <p:nvPr/>
            </p:nvSpPr>
            <p:spPr>
              <a:xfrm>
                <a:off x="666296" y="2411604"/>
                <a:ext cx="2844722" cy="141264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EADB3920-44AD-C742-9F54-7631A4CD29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48288" y="3490842"/>
            <a:ext cx="2910620" cy="15383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4572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Phase Changes</a:t>
            </a:r>
            <a:r>
              <a:rPr lang="en-US" sz="2400" baseline="-25000" dirty="0"/>
              <a:t>(</a:t>
            </a:r>
            <a:r>
              <a:rPr lang="en-US" sz="2400" baseline="-25000" dirty="0">
                <a:solidFill>
                  <a:srgbClr val="FFC000"/>
                </a:solidFill>
              </a:rPr>
              <a:t>SNOWPACK</a:t>
            </a:r>
            <a:r>
              <a:rPr lang="en-US" sz="2400" baseline="-25000" dirty="0"/>
              <a:t>)</a:t>
            </a:r>
            <a:endParaRPr lang="en-US" sz="2400" dirty="0"/>
          </a:p>
        </p:txBody>
      </p:sp>
      <p:pic>
        <p:nvPicPr>
          <p:cNvPr id="7" name="Picture 4" descr="page43image3833120">
            <a:extLst>
              <a:ext uri="{FF2B5EF4-FFF2-40B4-BE49-F238E27FC236}">
                <a16:creationId xmlns:a16="http://schemas.microsoft.com/office/drawing/2014/main" id="{B4310EA7-1E6F-2E42-9CBE-EE9BC3ED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20" y="1157158"/>
            <a:ext cx="2498357" cy="163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48CA47D-A6B2-9643-9C79-7DBF6AD0E58E}"/>
              </a:ext>
            </a:extLst>
          </p:cNvPr>
          <p:cNvGrpSpPr/>
          <p:nvPr/>
        </p:nvGrpSpPr>
        <p:grpSpPr>
          <a:xfrm>
            <a:off x="609040" y="893707"/>
            <a:ext cx="7846432" cy="3964186"/>
            <a:chOff x="609040" y="893707"/>
            <a:chExt cx="7846432" cy="3964186"/>
          </a:xfrm>
        </p:grpSpPr>
        <p:sp>
          <p:nvSpPr>
            <p:cNvPr id="5" name="Text Box 2055">
              <a:extLst>
                <a:ext uri="{FF2B5EF4-FFF2-40B4-BE49-F238E27FC236}">
                  <a16:creationId xmlns:a16="http://schemas.microsoft.com/office/drawing/2014/main" id="{BF9C5D37-B0E4-7B44-8BFC-585D01480E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040" y="3143923"/>
              <a:ext cx="5250007" cy="1223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ct val="50000"/>
                </a:spcBef>
                <a:buFont typeface="Courier New" panose="02070309020205020404" pitchFamily="49" charset="0"/>
                <a:buChar char="o"/>
              </a:pPr>
              <a:r>
                <a:rPr lang="de-CH" dirty="0" err="1">
                  <a:latin typeface="+mn-lt"/>
                </a:rPr>
                <a:t>Calculate</a:t>
              </a:r>
              <a:r>
                <a:rPr lang="de-CH" dirty="0">
                  <a:latin typeface="+mn-lt"/>
                </a:rPr>
                <a:t> ‘</a:t>
              </a:r>
              <a:r>
                <a:rPr lang="de-CH" dirty="0" err="1">
                  <a:latin typeface="+mn-lt"/>
                </a:rPr>
                <a:t>hypothetical</a:t>
              </a:r>
              <a:r>
                <a:rPr lang="en-US" dirty="0">
                  <a:latin typeface="+mn-lt"/>
                </a:rPr>
                <a:t>’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temperature</a:t>
              </a:r>
              <a:r>
                <a:rPr lang="de-CH" dirty="0">
                  <a:latin typeface="+mn-lt"/>
                </a:rPr>
                <a:t>.</a:t>
              </a:r>
            </a:p>
            <a:p>
              <a:pPr marL="285750" indent="-285750">
                <a:spcBef>
                  <a:spcPct val="50000"/>
                </a:spcBef>
                <a:buFont typeface="Courier New" panose="02070309020205020404" pitchFamily="49" charset="0"/>
                <a:buChar char="o"/>
              </a:pPr>
              <a:r>
                <a:rPr lang="de-CH" dirty="0" err="1">
                  <a:latin typeface="+mn-lt"/>
                </a:rPr>
                <a:t>Determine</a:t>
              </a:r>
              <a:r>
                <a:rPr lang="de-CH" dirty="0">
                  <a:latin typeface="+mn-lt"/>
                </a:rPr>
                <a:t> mass </a:t>
              </a:r>
              <a:r>
                <a:rPr lang="de-CH" dirty="0" err="1">
                  <a:latin typeface="+mn-lt"/>
                </a:rPr>
                <a:t>changes</a:t>
              </a:r>
              <a:r>
                <a:rPr lang="de-CH" dirty="0">
                  <a:latin typeface="+mn-lt"/>
                </a:rPr>
                <a:t> due </a:t>
              </a:r>
              <a:r>
                <a:rPr lang="de-CH" dirty="0" err="1">
                  <a:latin typeface="+mn-lt"/>
                </a:rPr>
                <a:t>to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phase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change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and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associated</a:t>
              </a:r>
              <a:r>
                <a:rPr lang="de-CH" dirty="0">
                  <a:latin typeface="+mn-lt"/>
                </a:rPr>
                <a:t> </a:t>
              </a:r>
              <a:r>
                <a:rPr lang="de-CH" dirty="0" err="1">
                  <a:latin typeface="+mn-lt"/>
                </a:rPr>
                <a:t>energy</a:t>
              </a:r>
              <a:r>
                <a:rPr lang="de-CH" dirty="0">
                  <a:latin typeface="+mn-lt"/>
                </a:rPr>
                <a:t>.</a:t>
              </a:r>
            </a:p>
          </p:txBody>
        </p:sp>
        <p:graphicFrame>
          <p:nvGraphicFramePr>
            <p:cNvPr id="11" name="Object 2054">
              <a:extLst>
                <a:ext uri="{FF2B5EF4-FFF2-40B4-BE49-F238E27FC236}">
                  <a16:creationId xmlns:a16="http://schemas.microsoft.com/office/drawing/2014/main" id="{31E4F400-092A-F343-89BE-DD381DFB909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1302513"/>
                </p:ext>
              </p:extLst>
            </p:nvPr>
          </p:nvGraphicFramePr>
          <p:xfrm>
            <a:off x="6211410" y="893707"/>
            <a:ext cx="2244062" cy="3964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13" name="Formel" r:id="rId4" imgW="1028520" imgH="1815840" progId="Equation.3">
                    <p:embed/>
                  </p:oleObj>
                </mc:Choice>
                <mc:Fallback>
                  <p:oleObj name="Formel" r:id="rId4" imgW="1028520" imgH="1815840" progId="Equation.3">
                    <p:embed/>
                    <p:pic>
                      <p:nvPicPr>
                        <p:cNvPr id="17" name="Object 2054">
                          <a:extLst>
                            <a:ext uri="{FF2B5EF4-FFF2-40B4-BE49-F238E27FC236}">
                              <a16:creationId xmlns:a16="http://schemas.microsoft.com/office/drawing/2014/main" id="{93CC7B6A-875B-1645-A635-F1BFB36E36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1410" y="893707"/>
                          <a:ext cx="2244062" cy="396418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28575">
                          <a:solidFill>
                            <a:schemeClr val="tx1"/>
                          </a:solidFill>
                          <a:prstDash val="dash"/>
                        </a:ln>
                        <a:effectLst/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D7C081-FE51-CD46-8DEF-40F2E32FD18C}"/>
              </a:ext>
            </a:extLst>
          </p:cNvPr>
          <p:cNvGrpSpPr/>
          <p:nvPr/>
        </p:nvGrpSpPr>
        <p:grpSpPr>
          <a:xfrm>
            <a:off x="2932846" y="1157158"/>
            <a:ext cx="2936934" cy="1211718"/>
            <a:chOff x="2932846" y="1157158"/>
            <a:chExt cx="2936934" cy="1211718"/>
          </a:xfrm>
        </p:grpSpPr>
        <p:pic>
          <p:nvPicPr>
            <p:cNvPr id="12" name="Picture 38" descr="D:\Dissertation\Talk\Pictures\new-snow.jpeg">
              <a:extLst>
                <a:ext uri="{FF2B5EF4-FFF2-40B4-BE49-F238E27FC236}">
                  <a16:creationId xmlns:a16="http://schemas.microsoft.com/office/drawing/2014/main" id="{EFA3115A-24F8-DA42-907A-49E28E36A0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14460" y="1160268"/>
              <a:ext cx="991155" cy="897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66A435C-2A0B-2D43-93FF-545E32B8A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54171" y="1157158"/>
              <a:ext cx="1215609" cy="89768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4C0710-DC14-9D4D-AC72-B005D9E01CC3}"/>
                </a:ext>
              </a:extLst>
            </p:cNvPr>
            <p:cNvSpPr txBox="1"/>
            <p:nvPr/>
          </p:nvSpPr>
          <p:spPr>
            <a:xfrm>
              <a:off x="2932846" y="2091877"/>
              <a:ext cx="16241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precipitation particles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69EFD6-E87F-9940-AEF9-22B1FA0879DA}"/>
                </a:ext>
              </a:extLst>
            </p:cNvPr>
            <p:cNvSpPr txBox="1"/>
            <p:nvPr/>
          </p:nvSpPr>
          <p:spPr>
            <a:xfrm>
              <a:off x="4848225" y="2091877"/>
              <a:ext cx="9108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melt-forms</a:t>
              </a: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D31B4663-4A71-A644-998D-0E3CB368DD93}"/>
              </a:ext>
            </a:extLst>
          </p:cNvPr>
          <p:cNvSpPr/>
          <p:nvPr/>
        </p:nvSpPr>
        <p:spPr bwMode="auto">
          <a:xfrm>
            <a:off x="317320" y="1587436"/>
            <a:ext cx="1485319" cy="747301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35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Water transport</a:t>
            </a:r>
            <a:r>
              <a:rPr lang="en-US" sz="2400" baseline="-25000" dirty="0"/>
              <a:t>(Bucket Model)</a:t>
            </a: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645019-8CB2-FC4C-A2AA-EFDCE005D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92" y="1050339"/>
            <a:ext cx="2991783" cy="168822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C7472D1-2794-8F4D-8BC9-D689FB0A0642}"/>
              </a:ext>
            </a:extLst>
          </p:cNvPr>
          <p:cNvSpPr txBox="1"/>
          <p:nvPr/>
        </p:nvSpPr>
        <p:spPr>
          <a:xfrm>
            <a:off x="2668444" y="2523115"/>
            <a:ext cx="482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T" sz="800" b="1" dirty="0"/>
              <a:t>© SLF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141482-2D1C-D849-A912-9C251EE0B787}"/>
              </a:ext>
            </a:extLst>
          </p:cNvPr>
          <p:cNvSpPr txBox="1"/>
          <p:nvPr/>
        </p:nvSpPr>
        <p:spPr>
          <a:xfrm>
            <a:off x="3653641" y="1257405"/>
            <a:ext cx="50122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Bucket model (1:1 from SNOWPACK)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Estimate residual water content </a:t>
            </a:r>
          </a:p>
          <a:p>
            <a:pPr>
              <a:spcAft>
                <a:spcPts val="600"/>
              </a:spcAft>
            </a:pP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US" sz="18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Coleou</a:t>
            </a:r>
            <a:r>
              <a:rPr lang="en-US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 and Lesaffre,1998)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Percolate excess water, i.e. water larger than residual water content down the domain (layer to layer; bucket to bucket)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Layer temperature set to 273.15K</a:t>
            </a:r>
          </a:p>
          <a:p>
            <a:pPr marL="179388" indent="-179388">
              <a:spcAft>
                <a:spcPts val="600"/>
              </a:spcAft>
              <a:buFont typeface="Courier New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Excess water at snow/soil interface is stored.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Courier New" charset="0"/>
              <a:buChar char="o"/>
            </a:pP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0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</a:t>
            </a:r>
            <a:r>
              <a:rPr lang="en-US" sz="2400" dirty="0"/>
              <a:t>settling/densification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2A8EAC-50D8-D54C-A8E5-4491D9EF1949}"/>
              </a:ext>
            </a:extLst>
          </p:cNvPr>
          <p:cNvGrpSpPr/>
          <p:nvPr/>
        </p:nvGrpSpPr>
        <p:grpSpPr>
          <a:xfrm>
            <a:off x="378873" y="2800341"/>
            <a:ext cx="2222491" cy="1913560"/>
            <a:chOff x="6667486" y="3098722"/>
            <a:chExt cx="1987202" cy="17540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3221F5A-A9E2-C548-B65C-06060FC4FB8D}"/>
                </a:ext>
              </a:extLst>
            </p:cNvPr>
            <p:cNvGrpSpPr/>
            <p:nvPr/>
          </p:nvGrpSpPr>
          <p:grpSpPr>
            <a:xfrm>
              <a:off x="6987168" y="3098722"/>
              <a:ext cx="1667520" cy="1506449"/>
              <a:chOff x="9829800" y="1441450"/>
              <a:chExt cx="2921000" cy="233112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E63ED41-A507-9245-97CA-B430027D75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829800" y="1441450"/>
                <a:ext cx="2921000" cy="22606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7949AB-9AB4-0F47-A011-11BCA831D065}"/>
                  </a:ext>
                </a:extLst>
              </p:cNvPr>
              <p:cNvSpPr txBox="1"/>
              <p:nvPr/>
            </p:nvSpPr>
            <p:spPr>
              <a:xfrm>
                <a:off x="11582400" y="2962930"/>
                <a:ext cx="323594" cy="809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800" noProof="0" dirty="0" err="1">
                  <a:latin typeface="SnowSymbolsIACS" charset="2"/>
                  <a:cs typeface="SnowSymbolsIACS" charset="2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323D19-43EC-3044-AF97-1C6485D0C7A6}"/>
                </a:ext>
              </a:extLst>
            </p:cNvPr>
            <p:cNvSpPr txBox="1"/>
            <p:nvPr/>
          </p:nvSpPr>
          <p:spPr>
            <a:xfrm rot="16200000">
              <a:off x="6278372" y="3784269"/>
              <a:ext cx="1025902" cy="2476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T" sz="1200" b="1" dirty="0"/>
                <a:t>Snow Height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AE998B5-BD91-4E4E-B046-6A12AD730B81}"/>
                </a:ext>
              </a:extLst>
            </p:cNvPr>
            <p:cNvSpPr txBox="1"/>
            <p:nvPr/>
          </p:nvSpPr>
          <p:spPr>
            <a:xfrm>
              <a:off x="7533547" y="4598834"/>
              <a:ext cx="483710" cy="253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T" sz="1200" b="1" dirty="0"/>
                <a:t>Time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7BA56AF-5F6B-584C-A370-33AFA6E746C3}"/>
              </a:ext>
            </a:extLst>
          </p:cNvPr>
          <p:cNvGrpSpPr/>
          <p:nvPr/>
        </p:nvGrpSpPr>
        <p:grpSpPr>
          <a:xfrm>
            <a:off x="2957834" y="725312"/>
            <a:ext cx="6166511" cy="4139510"/>
            <a:chOff x="-524393" y="762967"/>
            <a:chExt cx="6166511" cy="413951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DF15D7-1326-694F-B80A-414A9B9B7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9098" y="1034013"/>
              <a:ext cx="2372550" cy="102427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ADC5464-9E72-6D4C-8A27-E555FBC51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0827" y="2555126"/>
              <a:ext cx="2305597" cy="44862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5086C69-9F4A-064C-AFD8-3042D3E16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77148" y="2966939"/>
              <a:ext cx="3044215" cy="57145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70C60EC-146C-2F45-A961-BEA548F6D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484844" y="3813771"/>
              <a:ext cx="1818819" cy="74457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0DCBFF-78EB-F845-9AAC-39F7BBE3B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8836" y="4049956"/>
              <a:ext cx="3827466" cy="43171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D7A201-A7BA-484D-AE63-3A361717EB9B}"/>
                </a:ext>
              </a:extLst>
            </p:cNvPr>
            <p:cNvSpPr txBox="1"/>
            <p:nvPr/>
          </p:nvSpPr>
          <p:spPr>
            <a:xfrm>
              <a:off x="2853540" y="2556970"/>
              <a:ext cx="22621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 ... overburden stress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A83A97-AFCE-614E-81E0-15164D7737B4}"/>
                </a:ext>
              </a:extLst>
            </p:cNvPr>
            <p:cNvSpPr txBox="1"/>
            <p:nvPr/>
          </p:nvSpPr>
          <p:spPr>
            <a:xfrm>
              <a:off x="2909355" y="3031273"/>
              <a:ext cx="19078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… snow viscosity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1485E4-5969-5B43-926D-CF7DA99A2F8F}"/>
                </a:ext>
              </a:extLst>
            </p:cNvPr>
            <p:cNvSpPr txBox="1"/>
            <p:nvPr/>
          </p:nvSpPr>
          <p:spPr>
            <a:xfrm>
              <a:off x="2654028" y="4521598"/>
              <a:ext cx="18966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… microstructure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922EE9-B2C5-1944-9127-A3305D8E9080}"/>
                </a:ext>
              </a:extLst>
            </p:cNvPr>
            <p:cNvSpPr txBox="1"/>
            <p:nvPr/>
          </p:nvSpPr>
          <p:spPr>
            <a:xfrm>
              <a:off x="1070927" y="3553946"/>
              <a:ext cx="25250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correction factors for …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02A36C-DF2D-0949-A20D-E8FC12C6B4E6}"/>
                </a:ext>
              </a:extLst>
            </p:cNvPr>
            <p:cNvSpPr txBox="1"/>
            <p:nvPr/>
          </p:nvSpPr>
          <p:spPr>
            <a:xfrm>
              <a:off x="-524393" y="4563923"/>
              <a:ext cx="21932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… presence of water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112DB2C-625D-8646-A4A2-03CCC600E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84485" y="762967"/>
              <a:ext cx="3557633" cy="76023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0A48D0-B691-8142-B7A5-15EF6E77B271}"/>
              </a:ext>
            </a:extLst>
          </p:cNvPr>
          <p:cNvGrpSpPr/>
          <p:nvPr/>
        </p:nvGrpSpPr>
        <p:grpSpPr>
          <a:xfrm>
            <a:off x="160131" y="941532"/>
            <a:ext cx="6902852" cy="1459782"/>
            <a:chOff x="5352685" y="1168923"/>
            <a:chExt cx="6902852" cy="129906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419CFDF-3078-E948-AB00-EBF155648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73365" y="1168923"/>
              <a:ext cx="2301287" cy="1005991"/>
            </a:xfrm>
            <a:prstGeom prst="rect">
              <a:avLst/>
            </a:prstGeom>
            <a:ln w="25400">
              <a:noFill/>
              <a:prstDash val="dash"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EB1526F-452D-A947-9AD7-3935BBDF4FA4}"/>
                </a:ext>
              </a:extLst>
            </p:cNvPr>
            <p:cNvSpPr txBox="1"/>
            <p:nvPr/>
          </p:nvSpPr>
          <p:spPr>
            <a:xfrm>
              <a:off x="5352685" y="2166708"/>
              <a:ext cx="6902852" cy="3012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00B050"/>
                  </a:solidFill>
                </a:rPr>
                <a:t>change of layer thickness (melt) </a:t>
              </a:r>
              <a:r>
                <a:rPr lang="en-US" sz="1600" b="1" dirty="0">
                  <a:solidFill>
                    <a:srgbClr val="0070C0"/>
                  </a:solidFill>
                </a:rPr>
                <a:t>+</a:t>
              </a:r>
              <a:r>
                <a:rPr lang="en-US" sz="1600" b="1" dirty="0">
                  <a:solidFill>
                    <a:srgbClr val="00B050"/>
                  </a:solidFill>
                </a:rPr>
                <a:t> change of layer thickness due to ..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48513CD-FA70-4B41-AE79-4F6E7703E0DA}"/>
              </a:ext>
            </a:extLst>
          </p:cNvPr>
          <p:cNvSpPr txBox="1"/>
          <p:nvPr/>
        </p:nvSpPr>
        <p:spPr>
          <a:xfrm>
            <a:off x="2691308" y="1187836"/>
            <a:ext cx="7970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b="1" dirty="0">
                <a:solidFill>
                  <a:srgbClr val="0070C0"/>
                </a:solidFill>
              </a:rPr>
              <a:t>‘+’</a:t>
            </a:r>
          </a:p>
        </p:txBody>
      </p:sp>
    </p:spTree>
    <p:extLst>
      <p:ext uri="{BB962C8B-B14F-4D97-AF65-F5344CB8AC3E}">
        <p14:creationId xmlns:p14="http://schemas.microsoft.com/office/powerpoint/2010/main" val="368714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D899-BACD-804F-98CC-DD814FEE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processes – SNOWPOLINO</a:t>
            </a:r>
            <a:endParaRPr lang="en-US" sz="2400" b="1" baseline="-25000" dirty="0">
              <a:solidFill>
                <a:srgbClr val="00B050"/>
              </a:solidFill>
            </a:endParaRPr>
          </a:p>
        </p:txBody>
      </p:sp>
      <p:pic>
        <p:nvPicPr>
          <p:cNvPr id="5" name="Picture 1" descr="page58image3804672">
            <a:extLst>
              <a:ext uri="{FF2B5EF4-FFF2-40B4-BE49-F238E27FC236}">
                <a16:creationId xmlns:a16="http://schemas.microsoft.com/office/drawing/2014/main" id="{A8B45101-F6DF-5A4F-AEB5-CFF1F2916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76" y="1201773"/>
            <a:ext cx="2036863" cy="13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age43image3833120">
            <a:extLst>
              <a:ext uri="{FF2B5EF4-FFF2-40B4-BE49-F238E27FC236}">
                <a16:creationId xmlns:a16="http://schemas.microsoft.com/office/drawing/2014/main" id="{20811B4A-CC9A-F640-974B-31FC2283D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73" y="1178554"/>
            <a:ext cx="2112752" cy="138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6CC503-346C-9A47-8135-B61467515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41" y="3259798"/>
            <a:ext cx="2440013" cy="137686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BFCD2F6-5A58-A945-BCE4-38951AC6FB38}"/>
              </a:ext>
            </a:extLst>
          </p:cNvPr>
          <p:cNvGrpSpPr/>
          <p:nvPr/>
        </p:nvGrpSpPr>
        <p:grpSpPr>
          <a:xfrm>
            <a:off x="3597259" y="3259798"/>
            <a:ext cx="1972690" cy="1684096"/>
            <a:chOff x="6667486" y="3098722"/>
            <a:chExt cx="1987202" cy="175401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CAB7B65-9983-E94C-A670-E9A16229FCFF}"/>
                </a:ext>
              </a:extLst>
            </p:cNvPr>
            <p:cNvGrpSpPr/>
            <p:nvPr/>
          </p:nvGrpSpPr>
          <p:grpSpPr>
            <a:xfrm>
              <a:off x="6987168" y="3098722"/>
              <a:ext cx="1667520" cy="1506449"/>
              <a:chOff x="9829800" y="1441450"/>
              <a:chExt cx="2921000" cy="2331127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AD80F175-9B02-EF40-8FC6-D28796F92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29800" y="1441450"/>
                <a:ext cx="2921000" cy="22606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5898F6-98E4-DC45-8104-694A6D234A9E}"/>
                  </a:ext>
                </a:extLst>
              </p:cNvPr>
              <p:cNvSpPr txBox="1"/>
              <p:nvPr/>
            </p:nvSpPr>
            <p:spPr>
              <a:xfrm>
                <a:off x="11582400" y="2962930"/>
                <a:ext cx="323594" cy="809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800" noProof="0" dirty="0" err="1">
                  <a:latin typeface="SnowSymbolsIACS" charset="2"/>
                  <a:cs typeface="SnowSymbolsIACS" charset="2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350300-EF4A-A646-AFFC-9E18185CCD6A}"/>
                </a:ext>
              </a:extLst>
            </p:cNvPr>
            <p:cNvSpPr txBox="1"/>
            <p:nvPr/>
          </p:nvSpPr>
          <p:spPr>
            <a:xfrm rot="16200000">
              <a:off x="6278372" y="3784269"/>
              <a:ext cx="1025902" cy="2476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T" sz="1200" b="1" dirty="0"/>
                <a:t>Snow Height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218643-FF04-0A44-B8D0-F71CEED8A7AD}"/>
                </a:ext>
              </a:extLst>
            </p:cNvPr>
            <p:cNvSpPr txBox="1"/>
            <p:nvPr/>
          </p:nvSpPr>
          <p:spPr>
            <a:xfrm>
              <a:off x="7533547" y="4598834"/>
              <a:ext cx="483710" cy="253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T" sz="1200" b="1" dirty="0"/>
                <a:t>Time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CC53A3-6D77-D14D-AF0C-A6DCED31EADA}"/>
              </a:ext>
            </a:extLst>
          </p:cNvPr>
          <p:cNvGrpSpPr/>
          <p:nvPr/>
        </p:nvGrpSpPr>
        <p:grpSpPr>
          <a:xfrm>
            <a:off x="3267303" y="788763"/>
            <a:ext cx="2419886" cy="1474147"/>
            <a:chOff x="5436096" y="2556672"/>
            <a:chExt cx="2588577" cy="140961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0B82938-8F1E-4D4F-8F86-1E926C0D107B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809" y="3233758"/>
              <a:ext cx="2404864" cy="732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C1C9C0-32C0-3841-BE44-9760D487E604}"/>
                </a:ext>
              </a:extLst>
            </p:cNvPr>
            <p:cNvSpPr txBox="1"/>
            <p:nvPr/>
          </p:nvSpPr>
          <p:spPr>
            <a:xfrm>
              <a:off x="5436096" y="2556672"/>
              <a:ext cx="2498732" cy="382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noProof="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1D heat equation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E42E2CA-6020-8942-B514-F139EA97E301}"/>
              </a:ext>
            </a:extLst>
          </p:cNvPr>
          <p:cNvSpPr txBox="1"/>
          <p:nvPr/>
        </p:nvSpPr>
        <p:spPr>
          <a:xfrm>
            <a:off x="827422" y="763056"/>
            <a:ext cx="13067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Layering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8F0367-7BE3-404C-95A0-BA734A584B4B}"/>
              </a:ext>
            </a:extLst>
          </p:cNvPr>
          <p:cNvSpPr txBox="1"/>
          <p:nvPr/>
        </p:nvSpPr>
        <p:spPr>
          <a:xfrm>
            <a:off x="6560013" y="763056"/>
            <a:ext cx="21884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Phase Changes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E4E2F6-C918-7549-B910-5841FB6F4E72}"/>
              </a:ext>
            </a:extLst>
          </p:cNvPr>
          <p:cNvSpPr txBox="1"/>
          <p:nvPr/>
        </p:nvSpPr>
        <p:spPr>
          <a:xfrm>
            <a:off x="609038" y="2812918"/>
            <a:ext cx="217841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Water transport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7F6DA4-BA84-EB4E-ACCD-D08363A82F75}"/>
              </a:ext>
            </a:extLst>
          </p:cNvPr>
          <p:cNvSpPr txBox="1"/>
          <p:nvPr/>
        </p:nvSpPr>
        <p:spPr>
          <a:xfrm>
            <a:off x="3272163" y="2799590"/>
            <a:ext cx="294022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Settling/Densification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F7D8615-3BA7-964F-AD10-5462D025E5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5616" y="3305110"/>
            <a:ext cx="2557213" cy="146361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35E343A-FFFD-7143-9A1E-C99A98A26F06}"/>
              </a:ext>
            </a:extLst>
          </p:cNvPr>
          <p:cNvSpPr txBox="1"/>
          <p:nvPr/>
        </p:nvSpPr>
        <p:spPr>
          <a:xfrm>
            <a:off x="6604896" y="2799590"/>
            <a:ext cx="20986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Metamorphism</a:t>
            </a:r>
          </a:p>
        </p:txBody>
      </p:sp>
    </p:spTree>
    <p:extLst>
      <p:ext uri="{BB962C8B-B14F-4D97-AF65-F5344CB8AC3E}">
        <p14:creationId xmlns:p14="http://schemas.microsoft.com/office/powerpoint/2010/main" val="29645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validation </a:t>
            </a:r>
            <a:r>
              <a:rPr lang="en-GB" sz="1600" dirty="0"/>
              <a:t>(SNOWPACK vs. SNOWPOLINO)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F7005EB-B817-F446-90A0-5BBE4B144EAF}"/>
              </a:ext>
            </a:extLst>
          </p:cNvPr>
          <p:cNvGrpSpPr/>
          <p:nvPr/>
        </p:nvGrpSpPr>
        <p:grpSpPr>
          <a:xfrm>
            <a:off x="109724" y="2261824"/>
            <a:ext cx="4559798" cy="2578837"/>
            <a:chOff x="109724" y="2261824"/>
            <a:chExt cx="4559798" cy="257883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BAEB8A-1328-0344-A3FB-4935158EC974}"/>
                </a:ext>
              </a:extLst>
            </p:cNvPr>
            <p:cNvSpPr txBox="1"/>
            <p:nvPr/>
          </p:nvSpPr>
          <p:spPr>
            <a:xfrm>
              <a:off x="4074487" y="4464473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8D5941E-FB0F-4B45-8F36-49EBDC4A03DD}"/>
                </a:ext>
              </a:extLst>
            </p:cNvPr>
            <p:cNvGrpSpPr/>
            <p:nvPr/>
          </p:nvGrpSpPr>
          <p:grpSpPr>
            <a:xfrm>
              <a:off x="109724" y="2261824"/>
              <a:ext cx="4307001" cy="2578837"/>
              <a:chOff x="109724" y="2261824"/>
              <a:chExt cx="4307001" cy="2578837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68FCDD-111F-674D-A0BD-F1DF0C686C59}"/>
                  </a:ext>
                </a:extLst>
              </p:cNvPr>
              <p:cNvSpPr txBox="1"/>
              <p:nvPr/>
            </p:nvSpPr>
            <p:spPr>
              <a:xfrm rot="16200000">
                <a:off x="-669977" y="3309050"/>
                <a:ext cx="19287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Snow depth (cm)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B12475-BC38-A145-8C21-2EBBBA660DB7}"/>
                  </a:ext>
                </a:extLst>
              </p:cNvPr>
              <p:cNvSpPr txBox="1"/>
              <p:nvPr/>
            </p:nvSpPr>
            <p:spPr>
              <a:xfrm>
                <a:off x="770376" y="4464473"/>
                <a:ext cx="543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Oct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00A612-BDD9-4D4D-953D-D36B2451E6D9}"/>
                  </a:ext>
                </a:extLst>
              </p:cNvPr>
              <p:cNvSpPr txBox="1"/>
              <p:nvPr/>
            </p:nvSpPr>
            <p:spPr>
              <a:xfrm>
                <a:off x="736388" y="4226635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E97145-E360-CF41-94D9-C9D06420108D}"/>
                  </a:ext>
                </a:extLst>
              </p:cNvPr>
              <p:cNvSpPr txBox="1"/>
              <p:nvPr/>
            </p:nvSpPr>
            <p:spPr>
              <a:xfrm>
                <a:off x="469163" y="3583552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D95A2A-156B-8D4D-8633-4E4806E526C1}"/>
                  </a:ext>
                </a:extLst>
              </p:cNvPr>
              <p:cNvSpPr txBox="1"/>
              <p:nvPr/>
            </p:nvSpPr>
            <p:spPr>
              <a:xfrm>
                <a:off x="472859" y="2261824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300</a:t>
                </a:r>
                <a:endParaRPr lang="en-US" sz="18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DD2606-3946-854B-B55D-10174B8D1CEF}"/>
                  </a:ext>
                </a:extLst>
              </p:cNvPr>
              <p:cNvSpPr txBox="1"/>
              <p:nvPr/>
            </p:nvSpPr>
            <p:spPr>
              <a:xfrm>
                <a:off x="466468" y="2920750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0FC6F9-2B04-BE42-BBC4-0B2435C67EE9}"/>
                  </a:ext>
                </a:extLst>
              </p:cNvPr>
              <p:cNvSpPr txBox="1"/>
              <p:nvPr/>
            </p:nvSpPr>
            <p:spPr>
              <a:xfrm>
                <a:off x="1644187" y="4464473"/>
                <a:ext cx="5950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Dec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4177D0B-3EB9-0544-9ED9-74C3A60AFE03}"/>
                  </a:ext>
                </a:extLst>
              </p:cNvPr>
              <p:cNvSpPr txBox="1"/>
              <p:nvPr/>
            </p:nvSpPr>
            <p:spPr>
              <a:xfrm>
                <a:off x="2431630" y="4464473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Feb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42E3B4-4D89-E44C-B291-9157777FB9EB}"/>
                  </a:ext>
                </a:extLst>
              </p:cNvPr>
              <p:cNvSpPr txBox="1"/>
              <p:nvPr/>
            </p:nvSpPr>
            <p:spPr>
              <a:xfrm>
                <a:off x="3300359" y="4471329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May</a:t>
                </a:r>
                <a:endParaRPr lang="en-US" sz="18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624FC445-0E00-B748-8C55-419F1FB6C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06646" y="2399895"/>
                <a:ext cx="3310079" cy="206622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  <p:pic>
        <p:nvPicPr>
          <p:cNvPr id="36" name="Picture 2" descr="C:\Users\SchweizJ\Desktop\Collagen\Grindelwald_061222\Grindelwald_061222_19.JPG">
            <a:extLst>
              <a:ext uri="{FF2B5EF4-FFF2-40B4-BE49-F238E27FC236}">
                <a16:creationId xmlns:a16="http://schemas.microsoft.com/office/drawing/2014/main" id="{B8B6EF00-7665-8E45-A5B9-AB3D4A5E1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0" y="853945"/>
            <a:ext cx="1426621" cy="10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74E22E22-2D40-384A-9D5E-B6C20C9F68E8}"/>
              </a:ext>
            </a:extLst>
          </p:cNvPr>
          <p:cNvGrpSpPr/>
          <p:nvPr/>
        </p:nvGrpSpPr>
        <p:grpSpPr>
          <a:xfrm>
            <a:off x="4859434" y="2396244"/>
            <a:ext cx="3899146" cy="2432111"/>
            <a:chOff x="4859434" y="2396244"/>
            <a:chExt cx="3899146" cy="243211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1C1F6A-E938-6F42-AB35-B91911D63BE1}"/>
                </a:ext>
              </a:extLst>
            </p:cNvPr>
            <p:cNvSpPr txBox="1"/>
            <p:nvPr/>
          </p:nvSpPr>
          <p:spPr>
            <a:xfrm>
              <a:off x="4859434" y="4452167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E6BCB4-22C4-424A-97C6-13507BE30E8F}"/>
                </a:ext>
              </a:extLst>
            </p:cNvPr>
            <p:cNvSpPr txBox="1"/>
            <p:nvPr/>
          </p:nvSpPr>
          <p:spPr>
            <a:xfrm>
              <a:off x="8163545" y="4452167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Aug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D39F90-2C9B-5540-8DD8-F2B1ACC7E4B6}"/>
                </a:ext>
              </a:extLst>
            </p:cNvPr>
            <p:cNvSpPr txBox="1"/>
            <p:nvPr/>
          </p:nvSpPr>
          <p:spPr>
            <a:xfrm>
              <a:off x="5733245" y="4452167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Dec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B1D773-1B40-1E4B-BB78-E7B27986CCA0}"/>
                </a:ext>
              </a:extLst>
            </p:cNvPr>
            <p:cNvSpPr txBox="1"/>
            <p:nvPr/>
          </p:nvSpPr>
          <p:spPr>
            <a:xfrm>
              <a:off x="6520688" y="4452167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Feb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500554-FEE9-3F4A-AAED-AE3539315541}"/>
                </a:ext>
              </a:extLst>
            </p:cNvPr>
            <p:cNvSpPr txBox="1"/>
            <p:nvPr/>
          </p:nvSpPr>
          <p:spPr>
            <a:xfrm>
              <a:off x="7389417" y="4459023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May</a:t>
              </a:r>
              <a:endParaRPr lang="en-US" sz="1800" noProof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5EFADD3-6D26-354A-9FAC-B9C35F3B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6688" y="2396244"/>
              <a:ext cx="3270210" cy="20515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3" name="Curved Down Arrow 32">
            <a:extLst>
              <a:ext uri="{FF2B5EF4-FFF2-40B4-BE49-F238E27FC236}">
                <a16:creationId xmlns:a16="http://schemas.microsoft.com/office/drawing/2014/main" id="{A2EB8845-B59A-1E44-B01F-FB01F6692530}"/>
              </a:ext>
            </a:extLst>
          </p:cNvPr>
          <p:cNvSpPr/>
          <p:nvPr/>
        </p:nvSpPr>
        <p:spPr bwMode="auto">
          <a:xfrm>
            <a:off x="4758435" y="1193679"/>
            <a:ext cx="1448671" cy="698814"/>
          </a:xfrm>
          <a:prstGeom prst="curved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92F74E-DCD4-2240-8E48-036C535AEED7}"/>
              </a:ext>
            </a:extLst>
          </p:cNvPr>
          <p:cNvSpPr txBox="1"/>
          <p:nvPr/>
        </p:nvSpPr>
        <p:spPr>
          <a:xfrm>
            <a:off x="3021994" y="1976996"/>
            <a:ext cx="2559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</a:t>
            </a:r>
            <a:r>
              <a:rPr lang="en-US" baseline="-25000" dirty="0"/>
              <a:t>AIR</a:t>
            </a:r>
            <a:r>
              <a:rPr lang="en-US" dirty="0"/>
              <a:t>, RH, FF, </a:t>
            </a:r>
            <a:r>
              <a:rPr lang="en-US" b="1" dirty="0">
                <a:solidFill>
                  <a:schemeClr val="accent6"/>
                </a:solidFill>
              </a:rPr>
              <a:t>SW</a:t>
            </a:r>
            <a:r>
              <a:rPr lang="en-US" b="1" baseline="-25000" dirty="0">
                <a:solidFill>
                  <a:schemeClr val="accent6"/>
                </a:solidFill>
              </a:rPr>
              <a:t>D</a:t>
            </a:r>
            <a:r>
              <a:rPr lang="en-US" b="1" dirty="0">
                <a:solidFill>
                  <a:schemeClr val="accent6"/>
                </a:solidFill>
              </a:rPr>
              <a:t>, LW</a:t>
            </a:r>
            <a:r>
              <a:rPr lang="en-US" b="1" baseline="-25000" dirty="0">
                <a:solidFill>
                  <a:schemeClr val="accent6"/>
                </a:solidFill>
              </a:rPr>
              <a:t>D</a:t>
            </a:r>
            <a:r>
              <a:rPr lang="en-US" b="1" dirty="0">
                <a:solidFill>
                  <a:schemeClr val="accent6"/>
                </a:solidFill>
              </a:rPr>
              <a:t>, PP</a:t>
            </a:r>
            <a:endParaRPr lang="en-US" b="1" baseline="-25000" dirty="0">
              <a:solidFill>
                <a:schemeClr val="accent6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A81290-56E8-9B48-BF81-4373A6841081}"/>
              </a:ext>
            </a:extLst>
          </p:cNvPr>
          <p:cNvSpPr txBox="1"/>
          <p:nvPr/>
        </p:nvSpPr>
        <p:spPr>
          <a:xfrm>
            <a:off x="1716555" y="866448"/>
            <a:ext cx="2513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</a:t>
            </a:r>
            <a:r>
              <a:rPr lang="en-US" baseline="-25000" dirty="0"/>
              <a:t>AIR</a:t>
            </a:r>
            <a:r>
              <a:rPr lang="en-US" dirty="0"/>
              <a:t>, RH, FF, 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</a:rPr>
              <a:t>SW</a:t>
            </a:r>
            <a:r>
              <a:rPr lang="en-US" b="1" baseline="-25000" dirty="0">
                <a:solidFill>
                  <a:schemeClr val="accent6"/>
                </a:solidFill>
              </a:rPr>
              <a:t>U</a:t>
            </a:r>
            <a:r>
              <a:rPr lang="en-US" b="1" dirty="0">
                <a:solidFill>
                  <a:schemeClr val="accent6"/>
                </a:solidFill>
              </a:rPr>
              <a:t>, T</a:t>
            </a:r>
            <a:r>
              <a:rPr lang="en-US" b="1" baseline="-25000" dirty="0">
                <a:solidFill>
                  <a:schemeClr val="accent6"/>
                </a:solidFill>
              </a:rPr>
              <a:t>SNOW</a:t>
            </a:r>
            <a:r>
              <a:rPr lang="en-US" b="1" dirty="0">
                <a:solidFill>
                  <a:schemeClr val="accent6"/>
                </a:solidFill>
              </a:rPr>
              <a:t>, H</a:t>
            </a:r>
            <a:r>
              <a:rPr lang="en-US" b="1" baseline="-25000" dirty="0">
                <a:solidFill>
                  <a:schemeClr val="accent6"/>
                </a:solidFill>
              </a:rPr>
              <a:t>SNOW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7784A1-AF1F-4B4B-8191-8C6BB9AB2F79}"/>
              </a:ext>
            </a:extLst>
          </p:cNvPr>
          <p:cNvSpPr txBox="1"/>
          <p:nvPr/>
        </p:nvSpPr>
        <p:spPr>
          <a:xfrm>
            <a:off x="817241" y="866448"/>
            <a:ext cx="607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IMIS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B7E20-1214-E540-8CDC-C87CCD11503E}"/>
              </a:ext>
            </a:extLst>
          </p:cNvPr>
          <p:cNvSpPr txBox="1"/>
          <p:nvPr/>
        </p:nvSpPr>
        <p:spPr>
          <a:xfrm rot="20301963">
            <a:off x="4531943" y="2538788"/>
            <a:ext cx="41841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Same input for both models !!!!</a:t>
            </a:r>
          </a:p>
        </p:txBody>
      </p:sp>
    </p:spTree>
    <p:extLst>
      <p:ext uri="{BB962C8B-B14F-4D97-AF65-F5344CB8AC3E}">
        <p14:creationId xmlns:p14="http://schemas.microsoft.com/office/powerpoint/2010/main" val="364606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7CA14E-43A6-4B41-BC91-743CC592A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1"/>
          <a:stretch/>
        </p:blipFill>
        <p:spPr>
          <a:xfrm>
            <a:off x="2000250" y="779792"/>
            <a:ext cx="5143500" cy="43637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Validation</a:t>
            </a:r>
            <a:r>
              <a:rPr lang="en-US" baseline="-25000" dirty="0"/>
              <a:t> </a:t>
            </a:r>
            <a:r>
              <a:rPr lang="en-US" dirty="0"/>
              <a:t>– Sensitivity </a:t>
            </a:r>
            <a:r>
              <a:rPr lang="en-US" baseline="-25000" dirty="0"/>
              <a:t>(# layers)</a:t>
            </a:r>
            <a:endParaRPr lang="en-US" sz="2000" baseline="-25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86B0FB-F49D-A94A-8C35-D66E63DD002E}"/>
              </a:ext>
            </a:extLst>
          </p:cNvPr>
          <p:cNvSpPr txBox="1"/>
          <p:nvPr/>
        </p:nvSpPr>
        <p:spPr>
          <a:xfrm>
            <a:off x="260252" y="4612352"/>
            <a:ext cx="3248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Weissfluhjoch</a:t>
            </a:r>
            <a:r>
              <a:rPr lang="en-US" sz="1600" b="1" dirty="0">
                <a:solidFill>
                  <a:srgbClr val="00B050"/>
                </a:solidFill>
              </a:rPr>
              <a:t> – Winter 2015-16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99831C-0864-7043-A711-AACEE999C2A6}"/>
              </a:ext>
            </a:extLst>
          </p:cNvPr>
          <p:cNvSpPr/>
          <p:nvPr/>
        </p:nvSpPr>
        <p:spPr bwMode="auto">
          <a:xfrm>
            <a:off x="3170229" y="1424979"/>
            <a:ext cx="988666" cy="422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289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B031A6D-5430-8844-982F-467A8F3A45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0"/>
          <a:stretch/>
        </p:blipFill>
        <p:spPr>
          <a:xfrm>
            <a:off x="2000250" y="946890"/>
            <a:ext cx="5143500" cy="419660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validation</a:t>
            </a:r>
            <a:r>
              <a:rPr lang="en-US" baseline="-25000" dirty="0"/>
              <a:t> </a:t>
            </a:r>
            <a:r>
              <a:rPr lang="en-US" dirty="0"/>
              <a:t>– Sensitivity </a:t>
            </a:r>
            <a:r>
              <a:rPr lang="en-US" baseline="-25000" dirty="0"/>
              <a:t>(# layers)</a:t>
            </a:r>
            <a:endParaRPr lang="en-US" sz="2000" baseline="-25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86B0FB-F49D-A94A-8C35-D66E63DD002E}"/>
              </a:ext>
            </a:extLst>
          </p:cNvPr>
          <p:cNvSpPr txBox="1"/>
          <p:nvPr/>
        </p:nvSpPr>
        <p:spPr>
          <a:xfrm>
            <a:off x="260252" y="4612352"/>
            <a:ext cx="3248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Weissfluhjoch</a:t>
            </a:r>
            <a:r>
              <a:rPr lang="en-US" sz="1600" b="1" dirty="0">
                <a:solidFill>
                  <a:srgbClr val="00B050"/>
                </a:solidFill>
              </a:rPr>
              <a:t> – Winter 2015-16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99831C-0864-7043-A711-AACEE999C2A6}"/>
              </a:ext>
            </a:extLst>
          </p:cNvPr>
          <p:cNvSpPr/>
          <p:nvPr/>
        </p:nvSpPr>
        <p:spPr bwMode="auto">
          <a:xfrm>
            <a:off x="3170229" y="1522453"/>
            <a:ext cx="988666" cy="32491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16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DC533D-8F9F-9E45-9B05-CD9F9F15A3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7"/>
          <a:stretch/>
        </p:blipFill>
        <p:spPr>
          <a:xfrm>
            <a:off x="2000250" y="893792"/>
            <a:ext cx="5143500" cy="4249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86B0FB-F49D-A94A-8C35-D66E63DD002E}"/>
              </a:ext>
            </a:extLst>
          </p:cNvPr>
          <p:cNvSpPr txBox="1"/>
          <p:nvPr/>
        </p:nvSpPr>
        <p:spPr>
          <a:xfrm>
            <a:off x="260252" y="4612352"/>
            <a:ext cx="3248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Weissfluhjoch</a:t>
            </a:r>
            <a:r>
              <a:rPr lang="en-US" sz="1600" b="1" dirty="0">
                <a:solidFill>
                  <a:srgbClr val="00B050"/>
                </a:solidFill>
              </a:rPr>
              <a:t> – Winter 2015-16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99831C-0864-7043-A711-AACEE999C2A6}"/>
              </a:ext>
            </a:extLst>
          </p:cNvPr>
          <p:cNvSpPr/>
          <p:nvPr/>
        </p:nvSpPr>
        <p:spPr bwMode="auto">
          <a:xfrm>
            <a:off x="3170229" y="1633849"/>
            <a:ext cx="988666" cy="21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8EFA3F5-6975-0543-A261-F1E52B20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validation</a:t>
            </a:r>
            <a:r>
              <a:rPr lang="en-US" baseline="-25000" dirty="0"/>
              <a:t> </a:t>
            </a:r>
            <a:r>
              <a:rPr lang="en-US" dirty="0"/>
              <a:t>– Sensitivity </a:t>
            </a:r>
            <a:r>
              <a:rPr lang="en-US" baseline="-25000" dirty="0"/>
              <a:t>(# layers)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55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DD1DB6-8231-F546-8D43-F82D7D9014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0"/>
          <a:stretch/>
        </p:blipFill>
        <p:spPr>
          <a:xfrm>
            <a:off x="2000250" y="956174"/>
            <a:ext cx="5143500" cy="4187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validation</a:t>
            </a:r>
            <a:r>
              <a:rPr lang="en-US" baseline="-25000" dirty="0"/>
              <a:t> </a:t>
            </a:r>
            <a:r>
              <a:rPr lang="en-US" dirty="0"/>
              <a:t>– Sensitivity </a:t>
            </a:r>
            <a:r>
              <a:rPr lang="en-US" baseline="-25000" dirty="0"/>
              <a:t>(# layers)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86B0FB-F49D-A94A-8C35-D66E63DD002E}"/>
              </a:ext>
            </a:extLst>
          </p:cNvPr>
          <p:cNvSpPr txBox="1"/>
          <p:nvPr/>
        </p:nvSpPr>
        <p:spPr>
          <a:xfrm>
            <a:off x="260252" y="4612352"/>
            <a:ext cx="3248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Weissfluhjoch</a:t>
            </a:r>
            <a:r>
              <a:rPr lang="en-US" sz="1600" b="1" dirty="0">
                <a:solidFill>
                  <a:srgbClr val="00B050"/>
                </a:solidFill>
              </a:rPr>
              <a:t> – Winter 2015-16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FBA4B9-F183-BE41-BB93-5EC29A0B16EA}"/>
              </a:ext>
            </a:extLst>
          </p:cNvPr>
          <p:cNvSpPr txBox="1"/>
          <p:nvPr/>
        </p:nvSpPr>
        <p:spPr>
          <a:xfrm>
            <a:off x="6179741" y="115112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B050"/>
                </a:solidFill>
              </a:rPr>
              <a:t>Runtime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35855F-A907-6441-A1D8-E5C0402F6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596" y="1520454"/>
            <a:ext cx="2252492" cy="18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85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CB8CC-4057-BA48-9264-346DB8282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0" y="380606"/>
            <a:ext cx="8088923" cy="455001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verification</a:t>
            </a:r>
            <a:r>
              <a:rPr lang="en-US" sz="2000" dirty="0"/>
              <a:t> - </a:t>
            </a:r>
            <a:r>
              <a:rPr lang="en-US" sz="2000" b="1" dirty="0">
                <a:solidFill>
                  <a:srgbClr val="00B050"/>
                </a:solidFill>
              </a:rPr>
              <a:t>COSMO-1 Analysis/SNOWPOLINO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F7BBC-8437-634D-860F-967E812F4CE1}"/>
              </a:ext>
            </a:extLst>
          </p:cNvPr>
          <p:cNvSpPr txBox="1"/>
          <p:nvPr/>
        </p:nvSpPr>
        <p:spPr>
          <a:xfrm>
            <a:off x="260252" y="4612352"/>
            <a:ext cx="1921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1160D4"/>
                </a:solidFill>
              </a:rPr>
              <a:t>x = </a:t>
            </a:r>
            <a:r>
              <a:rPr lang="en-US" sz="1600" b="1" dirty="0" err="1">
                <a:solidFill>
                  <a:srgbClr val="1160D4"/>
                </a:solidFill>
              </a:rPr>
              <a:t>Weissfluhjoch</a:t>
            </a:r>
            <a:endParaRPr lang="en-US" sz="1600" b="1" dirty="0">
              <a:solidFill>
                <a:srgbClr val="1160D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DB25D-7B17-9945-A1B7-7D8B5EE894BA}"/>
              </a:ext>
            </a:extLst>
          </p:cNvPr>
          <p:cNvSpPr txBox="1"/>
          <p:nvPr/>
        </p:nvSpPr>
        <p:spPr>
          <a:xfrm>
            <a:off x="1439199" y="1014422"/>
            <a:ext cx="2559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T</a:t>
            </a:r>
            <a:r>
              <a:rPr lang="en-US" b="1" baseline="-25000" dirty="0">
                <a:solidFill>
                  <a:srgbClr val="00B050"/>
                </a:solidFill>
              </a:rPr>
              <a:t>AIR</a:t>
            </a:r>
            <a:r>
              <a:rPr lang="en-US" b="1" dirty="0">
                <a:solidFill>
                  <a:srgbClr val="00B050"/>
                </a:solidFill>
              </a:rPr>
              <a:t>, RH, FF, SW</a:t>
            </a:r>
            <a:r>
              <a:rPr lang="en-US" b="1" baseline="-25000" dirty="0">
                <a:solidFill>
                  <a:srgbClr val="00B050"/>
                </a:solidFill>
              </a:rPr>
              <a:t>D</a:t>
            </a:r>
            <a:r>
              <a:rPr lang="en-US" b="1" dirty="0">
                <a:solidFill>
                  <a:srgbClr val="00B050"/>
                </a:solidFill>
              </a:rPr>
              <a:t>, LW</a:t>
            </a:r>
            <a:r>
              <a:rPr lang="en-US" b="1" baseline="-25000" dirty="0">
                <a:solidFill>
                  <a:srgbClr val="00B050"/>
                </a:solidFill>
              </a:rPr>
              <a:t>D</a:t>
            </a:r>
            <a:r>
              <a:rPr lang="en-US" b="1" dirty="0">
                <a:solidFill>
                  <a:srgbClr val="00B050"/>
                </a:solidFill>
              </a:rPr>
              <a:t>, PP</a:t>
            </a:r>
            <a:endParaRPr lang="en-US" b="1" baseline="-25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12164</TotalTime>
  <Words>1075</Words>
  <Application>Microsoft Macintosh PowerPoint</Application>
  <PresentationFormat>On-screen Show (16:9)</PresentationFormat>
  <Paragraphs>187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Cambria Math</vt:lpstr>
      <vt:lpstr>Courier New</vt:lpstr>
      <vt:lpstr>Helvetica</vt:lpstr>
      <vt:lpstr>Roboto Light</vt:lpstr>
      <vt:lpstr>SnowSymbolsIACS</vt:lpstr>
      <vt:lpstr>Symbol</vt:lpstr>
      <vt:lpstr>Times</vt:lpstr>
      <vt:lpstr>1_Kreuzraster komplett</vt:lpstr>
      <vt:lpstr>Equation</vt:lpstr>
      <vt:lpstr>Formel</vt:lpstr>
      <vt:lpstr> A ‘new’ snow cover scheme for  numerical weather prediction models(e.g. COSMO &amp; ICON)  (PT-SAINT: Status Report)</vt:lpstr>
      <vt:lpstr>Snow modelling (earth system; scales)</vt:lpstr>
      <vt:lpstr>Physical processes – SNOWPOLINO</vt:lpstr>
      <vt:lpstr>Local validation (SNOWPACK vs. SNOWPOLINO)</vt:lpstr>
      <vt:lpstr>Local Validation – Sensitivity (# layers)</vt:lpstr>
      <vt:lpstr>Local validation – Sensitivity (# layers)</vt:lpstr>
      <vt:lpstr>Local validation – Sensitivity (# layers)</vt:lpstr>
      <vt:lpstr>Local validation – Sensitivity (# layers)</vt:lpstr>
      <vt:lpstr>Regional verification - COSMO-1 Analysis/SNOWPOLINO</vt:lpstr>
      <vt:lpstr>Regional verification – Snow mask products</vt:lpstr>
      <vt:lpstr>Regional verification – Snow mask products</vt:lpstr>
      <vt:lpstr>Regional verification – Contingency tables</vt:lpstr>
      <vt:lpstr>Regional verification – Snow masks</vt:lpstr>
      <vt:lpstr>Regional verification – Snow masks</vt:lpstr>
      <vt:lpstr>Regional verification – Snow masks</vt:lpstr>
      <vt:lpstr>Regional verification – Snow masks</vt:lpstr>
      <vt:lpstr>Regional verification – Snow masks</vt:lpstr>
      <vt:lpstr>Summary &amp; Conclusion</vt:lpstr>
      <vt:lpstr>Thank you! Questions or Comments?</vt:lpstr>
      <vt:lpstr>Physical processes - Layering</vt:lpstr>
      <vt:lpstr>Physical processes – New snow density(SNOWPACK)</vt:lpstr>
      <vt:lpstr>Physical processes – Heat Equation</vt:lpstr>
      <vt:lpstr>Physical processes – Atmospheric forcing(Albedo)</vt:lpstr>
      <vt:lpstr>Physical processes – Atmospheric forcing (Turb. Fluxes)</vt:lpstr>
      <vt:lpstr>Physical processes – Phase Changes(SNOWPACK)</vt:lpstr>
      <vt:lpstr>Physical processes – Water transport(Bucket Model)</vt:lpstr>
      <vt:lpstr>Physical processes – settling/densification</vt:lpstr>
    </vt:vector>
  </TitlesOfParts>
  <Company>MeteoSwiss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 SAINT –  Status &amp; Future plans</dc:title>
  <dc:creator>Bellaire Sascha</dc:creator>
  <cp:lastModifiedBy>Sascha Bellaire</cp:lastModifiedBy>
  <cp:revision>226</cp:revision>
  <cp:lastPrinted>2016-02-16T15:38:09Z</cp:lastPrinted>
  <dcterms:created xsi:type="dcterms:W3CDTF">2020-01-16T08:19:36Z</dcterms:created>
  <dcterms:modified xsi:type="dcterms:W3CDTF">2020-09-08T15:17:29Z</dcterms:modified>
</cp:coreProperties>
</file>