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66" r:id="rId2"/>
  </p:sldMasterIdLst>
  <p:notesMasterIdLst>
    <p:notesMasterId r:id="rId19"/>
  </p:notesMasterIdLst>
  <p:handoutMasterIdLst>
    <p:handoutMasterId r:id="rId20"/>
  </p:handoutMasterIdLst>
  <p:sldIdLst>
    <p:sldId id="256" r:id="rId3"/>
    <p:sldId id="361" r:id="rId4"/>
    <p:sldId id="382" r:id="rId5"/>
    <p:sldId id="343" r:id="rId6"/>
    <p:sldId id="370" r:id="rId7"/>
    <p:sldId id="371" r:id="rId8"/>
    <p:sldId id="389" r:id="rId9"/>
    <p:sldId id="372" r:id="rId10"/>
    <p:sldId id="388" r:id="rId11"/>
    <p:sldId id="373" r:id="rId12"/>
    <p:sldId id="376" r:id="rId13"/>
    <p:sldId id="377" r:id="rId14"/>
    <p:sldId id="384" r:id="rId15"/>
    <p:sldId id="385" r:id="rId16"/>
    <p:sldId id="387" r:id="rId17"/>
    <p:sldId id="341" r:id="rId18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EDF2"/>
    <a:srgbClr val="FFFFFF"/>
    <a:srgbClr val="8DDBE5"/>
    <a:srgbClr val="00CC00"/>
    <a:srgbClr val="008000"/>
    <a:srgbClr val="705290"/>
    <a:srgbClr val="000000"/>
    <a:srgbClr val="E10019"/>
    <a:srgbClr val="FF0000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140" autoAdjust="0"/>
    <p:restoredTop sz="93293" autoAdjust="0"/>
  </p:normalViewPr>
  <p:slideViewPr>
    <p:cSldViewPr>
      <p:cViewPr varScale="1">
        <p:scale>
          <a:sx n="90" d="100"/>
          <a:sy n="90" d="100"/>
        </p:scale>
        <p:origin x="87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89" cy="495696"/>
          </a:xfrm>
          <a:prstGeom prst="rect">
            <a:avLst/>
          </a:prstGeom>
        </p:spPr>
        <p:txBody>
          <a:bodyPr vert="horz" lIns="91495" tIns="45747" rIns="91495" bIns="45747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899" y="0"/>
            <a:ext cx="2946189" cy="495696"/>
          </a:xfrm>
          <a:prstGeom prst="rect">
            <a:avLst/>
          </a:prstGeom>
        </p:spPr>
        <p:txBody>
          <a:bodyPr vert="horz" lIns="91495" tIns="45747" rIns="91495" bIns="45747" rtlCol="0"/>
          <a:lstStyle>
            <a:lvl1pPr algn="r">
              <a:defRPr sz="1200"/>
            </a:lvl1pPr>
          </a:lstStyle>
          <a:p>
            <a:fld id="{E906A4B3-10E8-4DC6-A20D-46F3A8EE42BE}" type="datetimeFigureOut">
              <a:rPr lang="de-DE" smtClean="0"/>
              <a:t>02.09.2020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429354"/>
            <a:ext cx="2946189" cy="495696"/>
          </a:xfrm>
          <a:prstGeom prst="rect">
            <a:avLst/>
          </a:prstGeom>
        </p:spPr>
        <p:txBody>
          <a:bodyPr vert="horz" lIns="91495" tIns="45747" rIns="91495" bIns="45747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899" y="9429354"/>
            <a:ext cx="2946189" cy="495696"/>
          </a:xfrm>
          <a:prstGeom prst="rect">
            <a:avLst/>
          </a:prstGeom>
        </p:spPr>
        <p:txBody>
          <a:bodyPr vert="horz" lIns="91495" tIns="45747" rIns="91495" bIns="45747" rtlCol="0" anchor="b"/>
          <a:lstStyle>
            <a:lvl1pPr algn="r">
              <a:defRPr sz="1200"/>
            </a:lvl1pPr>
          </a:lstStyle>
          <a:p>
            <a:fld id="{C23A89A8-197D-4F80-A7AE-E93E90779D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26915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89" cy="495696"/>
          </a:xfrm>
          <a:prstGeom prst="rect">
            <a:avLst/>
          </a:prstGeom>
        </p:spPr>
        <p:txBody>
          <a:bodyPr vert="horz" lIns="91495" tIns="45747" rIns="91495" bIns="45747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899" y="0"/>
            <a:ext cx="2946189" cy="495696"/>
          </a:xfrm>
          <a:prstGeom prst="rect">
            <a:avLst/>
          </a:prstGeom>
        </p:spPr>
        <p:txBody>
          <a:bodyPr vert="horz" lIns="91495" tIns="45747" rIns="91495" bIns="45747" rtlCol="0"/>
          <a:lstStyle>
            <a:lvl1pPr algn="r">
              <a:defRPr sz="1200"/>
            </a:lvl1pPr>
          </a:lstStyle>
          <a:p>
            <a:fld id="{A221223B-9262-4DF7-9042-39F05FDC3599}" type="datetimeFigureOut">
              <a:rPr lang="de-DE" smtClean="0"/>
              <a:t>02.09.2020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95" tIns="45747" rIns="91495" bIns="45747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471"/>
            <a:ext cx="5438140" cy="4466034"/>
          </a:xfrm>
          <a:prstGeom prst="rect">
            <a:avLst/>
          </a:prstGeom>
        </p:spPr>
        <p:txBody>
          <a:bodyPr vert="horz" lIns="91495" tIns="45747" rIns="91495" bIns="45747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29354"/>
            <a:ext cx="2946189" cy="495696"/>
          </a:xfrm>
          <a:prstGeom prst="rect">
            <a:avLst/>
          </a:prstGeom>
        </p:spPr>
        <p:txBody>
          <a:bodyPr vert="horz" lIns="91495" tIns="45747" rIns="91495" bIns="45747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899" y="9429354"/>
            <a:ext cx="2946189" cy="495696"/>
          </a:xfrm>
          <a:prstGeom prst="rect">
            <a:avLst/>
          </a:prstGeom>
        </p:spPr>
        <p:txBody>
          <a:bodyPr vert="horz" lIns="91495" tIns="45747" rIns="91495" bIns="45747" rtlCol="0" anchor="b"/>
          <a:lstStyle>
            <a:lvl1pPr algn="r">
              <a:defRPr sz="1200"/>
            </a:lvl1pPr>
          </a:lstStyle>
          <a:p>
            <a:fld id="{15BEAF67-4B62-4DF8-B6A1-626EFD4DF79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3195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K:\Deutscher Wetterdienst\Corporate Design Aktuell\DWD-Logo-Komplett\20mm\RGB\Wortbildmarke mit Claim\bmp\Wortbildmarke-und-Claim-positiv-auf-weiss.bmp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475" y="188913"/>
            <a:ext cx="2295525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23"/>
          <p:cNvSpPr>
            <a:spLocks noChangeShapeType="1"/>
          </p:cNvSpPr>
          <p:nvPr userDrawn="1"/>
        </p:nvSpPr>
        <p:spPr bwMode="auto">
          <a:xfrm>
            <a:off x="244475" y="903288"/>
            <a:ext cx="8648700" cy="0"/>
          </a:xfrm>
          <a:prstGeom prst="line">
            <a:avLst/>
          </a:prstGeom>
          <a:noFill/>
          <a:ln w="25400">
            <a:solidFill>
              <a:srgbClr val="2D4B9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mtClean="0">
              <a:solidFill>
                <a:srgbClr val="000000"/>
              </a:solidFill>
            </a:endParaRPr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5440363"/>
            <a:ext cx="8207375" cy="898525"/>
          </a:xfrm>
        </p:spPr>
        <p:txBody>
          <a:bodyPr anchorCtr="1"/>
          <a:lstStyle>
            <a:lvl1pPr algn="ctr">
              <a:defRPr sz="3600"/>
            </a:lvl1pPr>
          </a:lstStyle>
          <a:p>
            <a:pPr lvl="0"/>
            <a:r>
              <a:rPr lang="de-DE" noProof="0" smtClean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948652502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srgbClr val="000000"/>
                </a:solidFill>
              </a:rPr>
              <a:t>PBPV – 10/2013</a:t>
            </a:r>
          </a:p>
        </p:txBody>
      </p:sp>
      <p:sp>
        <p:nvSpPr>
          <p:cNvPr id="3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0D3EAF-BB92-4B49-B74C-BC8AEC7B9174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87890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Pf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2425" indent="-352425">
              <a:buSzPct val="105000"/>
              <a:buFont typeface="Wingdings" panose="05000000000000000000" pitchFamily="2" charset="2"/>
              <a:buChar char="§"/>
              <a:defRPr sz="2000"/>
            </a:lvl1pPr>
            <a:lvl2pPr marL="692150" indent="-260350">
              <a:buSzPct val="105000"/>
              <a:buFont typeface="Wingdings" panose="05000000000000000000" pitchFamily="2" charset="2"/>
              <a:buChar char="§"/>
              <a:defRPr sz="2000"/>
            </a:lvl2pPr>
            <a:lvl3pPr marL="1143000" indent="-228600">
              <a:buSzPct val="105000"/>
              <a:buFont typeface="Wingdings" panose="05000000000000000000" pitchFamily="2" charset="2"/>
              <a:buChar char="§"/>
              <a:defRPr sz="2000"/>
            </a:lvl3pPr>
            <a:lvl4pPr marL="1600200" indent="-228600">
              <a:buSzPct val="105000"/>
              <a:buFont typeface="Wingdings" panose="05000000000000000000" pitchFamily="2" charset="2"/>
              <a:buChar char="§"/>
              <a:defRPr sz="2000"/>
            </a:lvl4pPr>
            <a:lvl5pPr marL="2057400" indent="-228600">
              <a:buSzPct val="105000"/>
              <a:buFont typeface="Wingdings" panose="05000000000000000000" pitchFamily="2" charset="2"/>
              <a:buChar char="§"/>
              <a:defRPr sz="2000"/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xfrm>
            <a:off x="827585" y="6381328"/>
            <a:ext cx="7454404" cy="21560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COSMO User Seminar 2017, Offenbach                                                     T. Tröndle, DWD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081452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3E089-FCF6-4980-A9A4-4F753E6BE932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>
          <a:xfrm>
            <a:off x="827585" y="6381328"/>
            <a:ext cx="7454404" cy="21560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COSMO User Seminar 2017, Offenbach                                                     T. Tröndle, DWD</a:t>
            </a:r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4964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2438" y="6538913"/>
            <a:ext cx="7548562" cy="2762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06512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srgbClr val="000000"/>
                </a:solidFill>
              </a:rPr>
              <a:t>COSMO GM 2013, Sibiu                   C. Gebhardt, DWD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4130E-E3F3-48B5-A29F-D55113FF3C13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46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K:\Deutscher Wetterdienst\Corporate Design Aktuell\DWD-Logo-Komplett\20mm\RGB\Wortbildmarke mit Claim\bmp\Wortbildmarke-und-Claim-positiv-auf-weiss.bmp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475" y="188913"/>
            <a:ext cx="2295525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23"/>
          <p:cNvSpPr>
            <a:spLocks noChangeShapeType="1"/>
          </p:cNvSpPr>
          <p:nvPr userDrawn="1"/>
        </p:nvSpPr>
        <p:spPr bwMode="auto">
          <a:xfrm>
            <a:off x="244475" y="903288"/>
            <a:ext cx="8648700" cy="0"/>
          </a:xfrm>
          <a:prstGeom prst="line">
            <a:avLst/>
          </a:prstGeom>
          <a:noFill/>
          <a:ln w="28800">
            <a:solidFill>
              <a:srgbClr val="2D4B9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5440363"/>
            <a:ext cx="8207375" cy="898525"/>
          </a:xfrm>
        </p:spPr>
        <p:txBody>
          <a:bodyPr anchorCtr="1"/>
          <a:lstStyle>
            <a:lvl1pPr algn="ctr">
              <a:defRPr sz="3600"/>
            </a:lvl1pPr>
          </a:lstStyle>
          <a:p>
            <a:pPr lvl="0"/>
            <a:r>
              <a:rPr lang="de-DE" noProof="0" smtClean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8118787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Pf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srgbClr val="000000"/>
                </a:solidFill>
              </a:rPr>
              <a:t>PBPV – 10/2013</a:t>
            </a:r>
          </a:p>
        </p:txBody>
      </p:sp>
      <p:sp>
        <p:nvSpPr>
          <p:cNvPr id="5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CFE35-C238-429F-A5DA-0693369A1B86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217120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Käst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2425" indent="-352425">
              <a:buFont typeface="Wingdings" pitchFamily="2" charset="2"/>
              <a:buChar char="n"/>
              <a:defRPr/>
            </a:lvl1pPr>
            <a:lvl2pPr marL="692150" indent="-260350">
              <a:buFont typeface="Wingdings" pitchFamily="2" charset="2"/>
              <a:buChar char="n"/>
              <a:defRPr/>
            </a:lvl2pPr>
            <a:lvl3pPr marL="1143000" indent="-228600">
              <a:buFont typeface="Wingdings" pitchFamily="2" charset="2"/>
              <a:buChar char="n"/>
              <a:defRPr/>
            </a:lvl3pPr>
            <a:lvl4pPr marL="1600200" indent="-228600">
              <a:buFont typeface="Wingdings" pitchFamily="2" charset="2"/>
              <a:buChar char="n"/>
              <a:defRPr/>
            </a:lvl4pPr>
            <a:lvl5pPr marL="2057400" indent="-228600">
              <a:buFont typeface="Wingdings" pitchFamily="2" charset="2"/>
              <a:buChar char="n"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srgbClr val="000000"/>
                </a:solidFill>
              </a:rPr>
              <a:t>PBPV – 10/2013</a:t>
            </a:r>
          </a:p>
        </p:txBody>
      </p:sp>
      <p:sp>
        <p:nvSpPr>
          <p:cNvPr id="5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3F6FE-9594-4176-BDD4-904E6BAC9065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051393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2425" indent="-352425">
              <a:buFont typeface="Wingdings" pitchFamily="2" charset="2"/>
              <a:buChar char=""/>
              <a:defRPr/>
            </a:lvl1pPr>
            <a:lvl2pPr marL="692150" indent="-260350">
              <a:buFont typeface="Wingdings" pitchFamily="2" charset="2"/>
              <a:buChar char=""/>
              <a:defRPr/>
            </a:lvl2pPr>
            <a:lvl3pPr marL="1143000" indent="-228600">
              <a:buFont typeface="Wingdings" pitchFamily="2" charset="2"/>
              <a:buChar char=""/>
              <a:defRPr/>
            </a:lvl3pPr>
            <a:lvl4pPr marL="1600200" indent="-228600">
              <a:buFont typeface="Wingdings" pitchFamily="2" charset="2"/>
              <a:buChar char=""/>
              <a:defRPr/>
            </a:lvl4pPr>
            <a:lvl5pPr marL="2057400" indent="-228600">
              <a:buFont typeface="Wingdings" pitchFamily="2" charset="2"/>
              <a:buChar char=""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srgbClr val="000000"/>
                </a:solidFill>
              </a:rPr>
              <a:t>PBPV – 10/2013</a:t>
            </a:r>
          </a:p>
        </p:txBody>
      </p:sp>
      <p:sp>
        <p:nvSpPr>
          <p:cNvPr id="5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D0FDC5-A213-4364-99E5-741304E9FE9F}" type="slidenum">
              <a:rPr lang="de-DE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56134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196975"/>
            <a:ext cx="8353425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Folienmasterformat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839913"/>
            <a:ext cx="8353425" cy="431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28" name="Line 23"/>
          <p:cNvSpPr>
            <a:spLocks noChangeShapeType="1"/>
          </p:cNvSpPr>
          <p:nvPr/>
        </p:nvSpPr>
        <p:spPr bwMode="auto">
          <a:xfrm>
            <a:off x="244475" y="6351588"/>
            <a:ext cx="8613775" cy="0"/>
          </a:xfrm>
          <a:prstGeom prst="line">
            <a:avLst/>
          </a:prstGeom>
          <a:noFill/>
          <a:ln w="15240">
            <a:solidFill>
              <a:srgbClr val="2D4B9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dirty="0" smtClean="0">
              <a:solidFill>
                <a:srgbClr val="000000"/>
              </a:solidFill>
            </a:endParaRPr>
          </a:p>
        </p:txBody>
      </p:sp>
      <p:pic>
        <p:nvPicPr>
          <p:cNvPr id="1029" name="Picture 28" descr="Bundesadler_klein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6405563"/>
            <a:ext cx="446088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12" descr="K:\Deutscher Wetterdienst\Corporate Design Aktuell\DWD-Logo-Komplett\20mm\RGB\Wortbildmarke mit Claim\bmp\Wortbildmarke-und-Claim-positiv-auf-weiss.bm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475" y="188913"/>
            <a:ext cx="2295525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Line 23"/>
          <p:cNvSpPr>
            <a:spLocks noChangeShapeType="1"/>
          </p:cNvSpPr>
          <p:nvPr/>
        </p:nvSpPr>
        <p:spPr bwMode="auto">
          <a:xfrm>
            <a:off x="244475" y="903288"/>
            <a:ext cx="8648700" cy="0"/>
          </a:xfrm>
          <a:prstGeom prst="line">
            <a:avLst/>
          </a:prstGeom>
          <a:noFill/>
          <a:ln w="25400">
            <a:solidFill>
              <a:srgbClr val="2D4B9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dirty="0" smtClean="0">
              <a:solidFill>
                <a:srgbClr val="000000"/>
              </a:solidFill>
            </a:endParaRPr>
          </a:p>
        </p:txBody>
      </p:sp>
      <p:sp>
        <p:nvSpPr>
          <p:cNvPr id="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2843808" y="6381750"/>
            <a:ext cx="5438181" cy="231775"/>
          </a:xfrm>
          <a:prstGeom prst="rect">
            <a:avLst/>
          </a:prstGeom>
          <a:ln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COSMO User Seminar 2017, Offenbach   -   T. Tröndle, DWD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20" name="Foliennummernplatzhalter 1"/>
          <p:cNvSpPr>
            <a:spLocks noGrp="1"/>
          </p:cNvSpPr>
          <p:nvPr>
            <p:ph type="sldNum" sz="quarter" idx="4"/>
          </p:nvPr>
        </p:nvSpPr>
        <p:spPr>
          <a:xfrm>
            <a:off x="8283575" y="6381750"/>
            <a:ext cx="465138" cy="2159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67C09C4-6AF5-41FF-A0E6-9B7B72A9F532}" type="slidenum">
              <a:rPr lang="de-DE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052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fade/>
  </p:transition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9pPr>
    </p:titleStyle>
    <p:bodyStyle>
      <a:lvl1pPr marL="352425" indent="-352425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è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692150" indent="-26035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è"/>
        <a:defRPr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è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è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è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è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è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è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è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196975"/>
            <a:ext cx="8353425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Folienmasterformat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839913"/>
            <a:ext cx="8353425" cy="431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pic>
        <p:nvPicPr>
          <p:cNvPr id="1028" name="Picture 28" descr="Bundesadler_klein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" y="6405563"/>
            <a:ext cx="446088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Line 23"/>
          <p:cNvSpPr>
            <a:spLocks noChangeShapeType="1"/>
          </p:cNvSpPr>
          <p:nvPr/>
        </p:nvSpPr>
        <p:spPr bwMode="auto">
          <a:xfrm>
            <a:off x="244475" y="6351588"/>
            <a:ext cx="8613775" cy="0"/>
          </a:xfrm>
          <a:prstGeom prst="line">
            <a:avLst/>
          </a:prstGeom>
          <a:noFill/>
          <a:ln w="14400">
            <a:solidFill>
              <a:srgbClr val="2D4B9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1030" name="Picture 28" descr="Bundesadler_klein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" y="6405563"/>
            <a:ext cx="446088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12" descr="K:\Deutscher Wetterdienst\Corporate Design Aktuell\DWD-Logo-Komplett\20mm\RGB\Wortbildmarke mit Claim\bmp\Wortbildmarke-und-Claim-positiv-auf-weiss.bm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475" y="188913"/>
            <a:ext cx="2295525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Line 23"/>
          <p:cNvSpPr>
            <a:spLocks noChangeShapeType="1"/>
          </p:cNvSpPr>
          <p:nvPr/>
        </p:nvSpPr>
        <p:spPr bwMode="auto">
          <a:xfrm>
            <a:off x="244475" y="903288"/>
            <a:ext cx="8648700" cy="0"/>
          </a:xfrm>
          <a:prstGeom prst="line">
            <a:avLst/>
          </a:prstGeom>
          <a:noFill/>
          <a:ln w="28800">
            <a:solidFill>
              <a:srgbClr val="2D4B9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4572000" y="6381750"/>
            <a:ext cx="3709988" cy="215900"/>
          </a:xfrm>
          <a:prstGeom prst="rect">
            <a:avLst/>
          </a:prstGeom>
          <a:ln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>
                <a:solidFill>
                  <a:srgbClr val="000000"/>
                </a:solidFill>
              </a:rPr>
              <a:t>PBPV – 10/2013</a:t>
            </a:r>
          </a:p>
        </p:txBody>
      </p:sp>
      <p:sp>
        <p:nvSpPr>
          <p:cNvPr id="20" name="Foliennummernplatzhalter 1"/>
          <p:cNvSpPr>
            <a:spLocks noGrp="1"/>
          </p:cNvSpPr>
          <p:nvPr>
            <p:ph type="sldNum" sz="quarter" idx="4"/>
          </p:nvPr>
        </p:nvSpPr>
        <p:spPr>
          <a:xfrm>
            <a:off x="8283575" y="6381750"/>
            <a:ext cx="465138" cy="2159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0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F2DAEAD-89F3-4D23-A3D5-FC75EAE2DDEB}" type="slidenum">
              <a:rPr lang="de-DE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773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9pPr>
    </p:titleStyle>
    <p:bodyStyle>
      <a:lvl1pPr marL="352425" indent="-352425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è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692150" indent="-26035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è"/>
        <a:defRPr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è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è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è"/>
        <a:defRPr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è"/>
        <a:defRPr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è"/>
        <a:defRPr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è"/>
        <a:defRPr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è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163513" y="1244600"/>
            <a:ext cx="8820150" cy="4601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en-US" sz="3200" b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spcBef>
                <a:spcPct val="50000"/>
              </a:spcBef>
              <a:defRPr/>
            </a:pPr>
            <a:r>
              <a:rPr lang="en-US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Status of transition to </a:t>
            </a:r>
            <a:r>
              <a:rPr lang="en-US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ICON-D2-EPS</a:t>
            </a:r>
            <a:br>
              <a:rPr lang="en-US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GB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GB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GB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WG7 parallel session – COSMO GM 2020</a:t>
            </a:r>
            <a:br>
              <a:rPr lang="en-GB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n-GB" sz="2000" b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spcBef>
                <a:spcPct val="50000"/>
              </a:spcBef>
              <a:defRPr/>
            </a:pPr>
            <a:endParaRPr lang="en-GB" b="1" dirty="0" smtClean="0"/>
          </a:p>
          <a:p>
            <a:pPr algn="ctr">
              <a:spcBef>
                <a:spcPct val="50000"/>
              </a:spcBef>
              <a:defRPr/>
            </a:pPr>
            <a:endParaRPr lang="en-GB" b="1" dirty="0"/>
          </a:p>
          <a:p>
            <a:pPr algn="ctr">
              <a:spcBef>
                <a:spcPct val="50000"/>
              </a:spcBef>
              <a:defRPr/>
            </a:pPr>
            <a:endParaRPr lang="en-GB" b="1" dirty="0" smtClean="0"/>
          </a:p>
          <a:p>
            <a:pPr algn="ctr">
              <a:spcBef>
                <a:spcPct val="50000"/>
              </a:spcBef>
              <a:defRPr/>
            </a:pPr>
            <a:r>
              <a:rPr lang="en-GB" sz="1600" b="1" dirty="0" smtClean="0"/>
              <a:t>C. Gebhardt</a:t>
            </a:r>
            <a:br>
              <a:rPr lang="en-GB" sz="1600" b="1" dirty="0" smtClean="0"/>
            </a:br>
            <a:endParaRPr lang="en-GB" b="1" dirty="0" smtClean="0"/>
          </a:p>
          <a:p>
            <a:pPr algn="ctr">
              <a:defRPr/>
            </a:pPr>
            <a:r>
              <a:rPr lang="en-GB" b="1" dirty="0" err="1" smtClean="0"/>
              <a:t>Deutscher</a:t>
            </a:r>
            <a:r>
              <a:rPr lang="en-GB" b="1" dirty="0" smtClean="0"/>
              <a:t> </a:t>
            </a:r>
            <a:r>
              <a:rPr lang="en-GB" b="1" dirty="0" err="1" smtClean="0"/>
              <a:t>Wetterdienst</a:t>
            </a:r>
            <a:r>
              <a:rPr lang="en-GB" b="1" dirty="0" smtClean="0"/>
              <a:t>, DWD</a:t>
            </a:r>
            <a:endParaRPr lang="en-GB" b="1" dirty="0"/>
          </a:p>
        </p:txBody>
      </p:sp>
      <p:sp>
        <p:nvSpPr>
          <p:cNvPr id="6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2020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6364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Foliennummernplatzhalter 2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407FF7A-41C7-46EA-8B2F-CC1A703E5D39}" type="slidenum">
              <a:rPr lang="de-DE" altLang="de-DE" smtClean="0">
                <a:solidFill>
                  <a:srgbClr val="000000"/>
                </a:solidFill>
              </a:rPr>
              <a:pPr eaLnBrk="1" hangingPunct="1"/>
              <a:t>10</a:t>
            </a:fld>
            <a:endParaRPr lang="de-DE" altLang="de-DE" dirty="0" smtClean="0">
              <a:solidFill>
                <a:srgbClr val="000000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000" y="1094400"/>
            <a:ext cx="6285599" cy="5146012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79512" y="975315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chemeClr val="tx2"/>
                </a:solidFill>
              </a:rPr>
              <a:t>00 UTC</a:t>
            </a:r>
            <a:endParaRPr lang="de-DE" b="1" dirty="0">
              <a:solidFill>
                <a:schemeClr val="tx2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179512" y="1556792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CRPS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179512" y="2555612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Bias</a:t>
            </a:r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79512" y="349171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RMSE</a:t>
            </a:r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179512" y="442782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/>
              <a:t>Spread</a:t>
            </a:r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179512" y="5291916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/>
              <a:t>Spread</a:t>
            </a:r>
            <a:r>
              <a:rPr lang="de-DE" dirty="0" smtClean="0"/>
              <a:t>/</a:t>
            </a:r>
            <a:r>
              <a:rPr lang="de-DE" dirty="0" err="1" smtClean="0"/>
              <a:t>Skill</a:t>
            </a:r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3313177" y="1897087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TD_2M</a:t>
            </a:r>
            <a:endParaRPr lang="de-DE" sz="1400" dirty="0"/>
          </a:p>
        </p:txBody>
      </p:sp>
      <p:sp>
        <p:nvSpPr>
          <p:cNvPr id="13" name="Textfeld 12"/>
          <p:cNvSpPr txBox="1"/>
          <p:nvPr/>
        </p:nvSpPr>
        <p:spPr>
          <a:xfrm>
            <a:off x="1855574" y="1897087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T_2M</a:t>
            </a:r>
            <a:endParaRPr lang="de-DE" sz="1400" dirty="0"/>
          </a:p>
        </p:txBody>
      </p:sp>
      <p:sp>
        <p:nvSpPr>
          <p:cNvPr id="14" name="Textfeld 13"/>
          <p:cNvSpPr txBox="1"/>
          <p:nvPr/>
        </p:nvSpPr>
        <p:spPr>
          <a:xfrm>
            <a:off x="4740293" y="1897087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FF</a:t>
            </a:r>
            <a:endParaRPr lang="de-DE" sz="1400" dirty="0"/>
          </a:p>
        </p:txBody>
      </p:sp>
      <p:sp>
        <p:nvSpPr>
          <p:cNvPr id="15" name="Textfeld 14"/>
          <p:cNvSpPr txBox="1"/>
          <p:nvPr/>
        </p:nvSpPr>
        <p:spPr>
          <a:xfrm>
            <a:off x="6126558" y="1897087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1h </a:t>
            </a:r>
            <a:r>
              <a:rPr lang="de-DE" sz="1400" dirty="0" err="1" smtClean="0"/>
              <a:t>gusts</a:t>
            </a:r>
            <a:endParaRPr lang="de-DE" sz="1400" dirty="0"/>
          </a:p>
        </p:txBody>
      </p:sp>
      <p:sp>
        <p:nvSpPr>
          <p:cNvPr id="4" name="Textfeld 3"/>
          <p:cNvSpPr txBox="1"/>
          <p:nvPr/>
        </p:nvSpPr>
        <p:spPr>
          <a:xfrm>
            <a:off x="7668344" y="1344647"/>
            <a:ext cx="118762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chemeClr val="accent2"/>
                </a:solidFill>
              </a:rPr>
              <a:t>ICON-D2</a:t>
            </a:r>
            <a:br>
              <a:rPr lang="de-DE" sz="1400" b="1" dirty="0" smtClean="0">
                <a:solidFill>
                  <a:schemeClr val="accent2"/>
                </a:solidFill>
              </a:rPr>
            </a:br>
            <a:r>
              <a:rPr lang="de-DE" sz="1400" b="1" dirty="0" smtClean="0">
                <a:solidFill>
                  <a:schemeClr val="accent2"/>
                </a:solidFill>
              </a:rPr>
              <a:t>EPS</a:t>
            </a:r>
          </a:p>
          <a:p>
            <a:endParaRPr lang="de-DE" sz="1400" b="1" dirty="0"/>
          </a:p>
          <a:p>
            <a:r>
              <a:rPr lang="de-DE" sz="1400" b="1" dirty="0" smtClean="0"/>
              <a:t>COSMO-D2</a:t>
            </a:r>
            <a:br>
              <a:rPr lang="de-DE" sz="1400" b="1" dirty="0" smtClean="0"/>
            </a:br>
            <a:r>
              <a:rPr lang="de-DE" sz="1400" b="1" dirty="0" smtClean="0"/>
              <a:t>EPS</a:t>
            </a:r>
            <a:endParaRPr lang="de-DE" sz="1400" b="1" dirty="0"/>
          </a:p>
        </p:txBody>
      </p:sp>
      <p:sp>
        <p:nvSpPr>
          <p:cNvPr id="6" name="Rechteck 5"/>
          <p:cNvSpPr/>
          <p:nvPr/>
        </p:nvSpPr>
        <p:spPr bwMode="auto">
          <a:xfrm>
            <a:off x="179512" y="1556792"/>
            <a:ext cx="860374" cy="354627"/>
          </a:xfrm>
          <a:prstGeom prst="rect">
            <a:avLst/>
          </a:prstGeom>
          <a:noFill/>
          <a:ln w="222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echteck 17"/>
          <p:cNvSpPr/>
          <p:nvPr/>
        </p:nvSpPr>
        <p:spPr bwMode="auto">
          <a:xfrm>
            <a:off x="179512" y="2564904"/>
            <a:ext cx="860374" cy="354627"/>
          </a:xfrm>
          <a:prstGeom prst="rect">
            <a:avLst/>
          </a:prstGeom>
          <a:noFill/>
          <a:ln w="222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Ellipse 19"/>
          <p:cNvSpPr/>
          <p:nvPr/>
        </p:nvSpPr>
        <p:spPr bwMode="auto">
          <a:xfrm>
            <a:off x="3488158" y="2192352"/>
            <a:ext cx="864096" cy="1080120"/>
          </a:xfrm>
          <a:prstGeom prst="ellipse">
            <a:avLst/>
          </a:prstGeom>
          <a:noFill/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Ellipse 20"/>
          <p:cNvSpPr/>
          <p:nvPr/>
        </p:nvSpPr>
        <p:spPr bwMode="auto">
          <a:xfrm>
            <a:off x="6126558" y="2328081"/>
            <a:ext cx="1292422" cy="1080120"/>
          </a:xfrm>
          <a:prstGeom prst="ellipse">
            <a:avLst/>
          </a:prstGeom>
          <a:noFill/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Ellipse 21"/>
          <p:cNvSpPr/>
          <p:nvPr/>
        </p:nvSpPr>
        <p:spPr bwMode="auto">
          <a:xfrm>
            <a:off x="4813249" y="2317814"/>
            <a:ext cx="1292422" cy="1080120"/>
          </a:xfrm>
          <a:prstGeom prst="ellipse">
            <a:avLst/>
          </a:prstGeom>
          <a:noFill/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Rechteck 23"/>
          <p:cNvSpPr/>
          <p:nvPr/>
        </p:nvSpPr>
        <p:spPr bwMode="auto">
          <a:xfrm>
            <a:off x="179512" y="3506421"/>
            <a:ext cx="860374" cy="354627"/>
          </a:xfrm>
          <a:prstGeom prst="rect">
            <a:avLst/>
          </a:prstGeom>
          <a:noFill/>
          <a:ln w="222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Rechteck 24"/>
          <p:cNvSpPr/>
          <p:nvPr/>
        </p:nvSpPr>
        <p:spPr bwMode="auto">
          <a:xfrm>
            <a:off x="179512" y="4458628"/>
            <a:ext cx="860374" cy="354627"/>
          </a:xfrm>
          <a:prstGeom prst="rect">
            <a:avLst/>
          </a:prstGeom>
          <a:noFill/>
          <a:ln w="222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Rechteck 25"/>
          <p:cNvSpPr/>
          <p:nvPr/>
        </p:nvSpPr>
        <p:spPr bwMode="auto">
          <a:xfrm>
            <a:off x="107504" y="5302550"/>
            <a:ext cx="1080120" cy="606996"/>
          </a:xfrm>
          <a:prstGeom prst="rect">
            <a:avLst/>
          </a:prstGeom>
          <a:noFill/>
          <a:ln w="222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Ellipse 26"/>
          <p:cNvSpPr/>
          <p:nvPr/>
        </p:nvSpPr>
        <p:spPr bwMode="auto">
          <a:xfrm>
            <a:off x="4618582" y="3655689"/>
            <a:ext cx="3015952" cy="2570957"/>
          </a:xfrm>
          <a:prstGeom prst="ellipse">
            <a:avLst/>
          </a:prstGeom>
          <a:noFill/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2020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29" name="Textfeld 28"/>
          <p:cNvSpPr txBox="1"/>
          <p:nvPr/>
        </p:nvSpPr>
        <p:spPr>
          <a:xfrm rot="18471944">
            <a:off x="1140551" y="3037924"/>
            <a:ext cx="71679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b="1" dirty="0">
                <a:solidFill>
                  <a:srgbClr val="FF0000">
                    <a:alpha val="24000"/>
                  </a:srgbClr>
                </a:solidFill>
              </a:rPr>
              <a:t>s</a:t>
            </a:r>
            <a:r>
              <a:rPr lang="de-DE" sz="6000" b="1" dirty="0" smtClean="0">
                <a:solidFill>
                  <a:srgbClr val="FF0000">
                    <a:alpha val="24000"/>
                  </a:srgbClr>
                </a:solidFill>
              </a:rPr>
              <a:t> u m </a:t>
            </a:r>
            <a:r>
              <a:rPr lang="de-DE" sz="6000" b="1" dirty="0" err="1" smtClean="0">
                <a:solidFill>
                  <a:srgbClr val="FF0000">
                    <a:alpha val="24000"/>
                  </a:srgbClr>
                </a:solidFill>
              </a:rPr>
              <a:t>m</a:t>
            </a:r>
            <a:r>
              <a:rPr lang="de-DE" sz="6000" b="1" dirty="0" smtClean="0">
                <a:solidFill>
                  <a:srgbClr val="FF0000">
                    <a:alpha val="24000"/>
                  </a:srgbClr>
                </a:solidFill>
              </a:rPr>
              <a:t> e r</a:t>
            </a:r>
            <a:endParaRPr lang="de-DE" sz="6000" b="1" dirty="0">
              <a:solidFill>
                <a:srgbClr val="FF0000">
                  <a:alpha val="24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9618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8" grpId="0" animBg="1"/>
      <p:bldP spid="18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2" grpId="2" animBg="1"/>
      <p:bldP spid="24" grpId="0" animBg="1"/>
      <p:bldP spid="24" grpId="1" animBg="1"/>
      <p:bldP spid="25" grpId="0" animBg="1"/>
      <p:bldP spid="25" grpId="1" animBg="1"/>
      <p:bldP spid="26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20" y="2276872"/>
            <a:ext cx="8818654" cy="3798805"/>
          </a:xfrm>
          <a:prstGeom prst="rect">
            <a:avLst/>
          </a:prstGeom>
        </p:spPr>
      </p:pic>
      <p:sp>
        <p:nvSpPr>
          <p:cNvPr id="5125" name="Foliennummernplatzhalter 2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407FF7A-41C7-46EA-8B2F-CC1A703E5D39}" type="slidenum">
              <a:rPr lang="de-DE" altLang="de-DE" smtClean="0">
                <a:solidFill>
                  <a:srgbClr val="000000"/>
                </a:solidFill>
              </a:rPr>
              <a:pPr eaLnBrk="1" hangingPunct="1"/>
              <a:t>11</a:t>
            </a:fld>
            <a:endParaRPr lang="de-DE" altLang="de-DE" dirty="0" smtClean="0">
              <a:solidFill>
                <a:srgbClr val="00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35496" y="975315"/>
            <a:ext cx="2808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chemeClr val="tx2"/>
                </a:solidFill>
              </a:rPr>
              <a:t>Reliability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diagram</a:t>
            </a:r>
            <a:endParaRPr lang="de-DE" b="1" dirty="0" smtClean="0">
              <a:solidFill>
                <a:schemeClr val="tx2"/>
              </a:solidFill>
            </a:endParaRPr>
          </a:p>
          <a:p>
            <a:endParaRPr lang="de-DE" b="1" dirty="0">
              <a:solidFill>
                <a:schemeClr val="tx2"/>
              </a:solidFill>
            </a:endParaRPr>
          </a:p>
          <a:p>
            <a:r>
              <a:rPr lang="de-DE" b="1" dirty="0" smtClean="0">
                <a:solidFill>
                  <a:schemeClr val="tx2"/>
                </a:solidFill>
              </a:rPr>
              <a:t>00 &amp; 12 UTC</a:t>
            </a:r>
          </a:p>
          <a:p>
            <a:r>
              <a:rPr lang="de-DE" b="1" dirty="0" err="1" smtClean="0">
                <a:solidFill>
                  <a:schemeClr val="tx2"/>
                </a:solidFill>
              </a:rPr>
              <a:t>vv</a:t>
            </a:r>
            <a:r>
              <a:rPr lang="de-DE" b="1" dirty="0" smtClean="0">
                <a:solidFill>
                  <a:schemeClr val="tx2"/>
                </a:solidFill>
              </a:rPr>
              <a:t> = 1 – 27h</a:t>
            </a:r>
            <a:endParaRPr lang="de-DE" b="1" dirty="0">
              <a:solidFill>
                <a:schemeClr val="tx2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656184" y="1390906"/>
            <a:ext cx="1187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chemeClr val="accent2"/>
                </a:solidFill>
              </a:rPr>
              <a:t>ICON-D2</a:t>
            </a:r>
            <a:br>
              <a:rPr lang="de-DE" sz="1400" b="1" dirty="0" smtClean="0">
                <a:solidFill>
                  <a:schemeClr val="accent2"/>
                </a:solidFill>
              </a:rPr>
            </a:br>
            <a:r>
              <a:rPr lang="de-DE" sz="1400" b="1" dirty="0" smtClean="0">
                <a:solidFill>
                  <a:schemeClr val="accent2"/>
                </a:solidFill>
              </a:rPr>
              <a:t>EPS</a:t>
            </a:r>
            <a:endParaRPr lang="de-DE" sz="1400" b="1" dirty="0"/>
          </a:p>
          <a:p>
            <a:r>
              <a:rPr lang="de-DE" sz="1400" b="1" dirty="0" smtClean="0"/>
              <a:t>COSMO-D2</a:t>
            </a:r>
            <a:br>
              <a:rPr lang="de-DE" sz="1400" b="1" dirty="0" smtClean="0"/>
            </a:br>
            <a:r>
              <a:rPr lang="de-DE" sz="1400" b="1" dirty="0" smtClean="0"/>
              <a:t>EPS</a:t>
            </a:r>
            <a:endParaRPr lang="de-DE" sz="1400" b="1" dirty="0"/>
          </a:p>
        </p:txBody>
      </p:sp>
      <p:sp>
        <p:nvSpPr>
          <p:cNvPr id="13" name="Textfeld 12"/>
          <p:cNvSpPr txBox="1"/>
          <p:nvPr/>
        </p:nvSpPr>
        <p:spPr>
          <a:xfrm>
            <a:off x="5796136" y="2947815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1h-RR &gt; 2mm</a:t>
            </a:r>
            <a:endParaRPr lang="de-DE" sz="1400" dirty="0"/>
          </a:p>
        </p:txBody>
      </p:sp>
      <p:sp>
        <p:nvSpPr>
          <p:cNvPr id="14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2020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719572" y="2923202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1h </a:t>
            </a:r>
            <a:r>
              <a:rPr lang="de-DE" sz="1400" dirty="0" err="1" smtClean="0"/>
              <a:t>gusts</a:t>
            </a:r>
            <a:r>
              <a:rPr lang="de-DE" sz="1400" dirty="0" smtClean="0"/>
              <a:t> &gt; 14m/s</a:t>
            </a:r>
            <a:endParaRPr lang="de-DE" sz="1400" dirty="0"/>
          </a:p>
        </p:txBody>
      </p:sp>
      <p:sp>
        <p:nvSpPr>
          <p:cNvPr id="19" name="Textfeld 18"/>
          <p:cNvSpPr txBox="1"/>
          <p:nvPr/>
        </p:nvSpPr>
        <p:spPr>
          <a:xfrm rot="18471944">
            <a:off x="1140551" y="3037924"/>
            <a:ext cx="71679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b="1" dirty="0">
                <a:solidFill>
                  <a:srgbClr val="FF0000">
                    <a:alpha val="24000"/>
                  </a:srgbClr>
                </a:solidFill>
              </a:rPr>
              <a:t>s</a:t>
            </a:r>
            <a:r>
              <a:rPr lang="de-DE" sz="6000" b="1" dirty="0" smtClean="0">
                <a:solidFill>
                  <a:srgbClr val="FF0000">
                    <a:alpha val="24000"/>
                  </a:srgbClr>
                </a:solidFill>
              </a:rPr>
              <a:t> u m </a:t>
            </a:r>
            <a:r>
              <a:rPr lang="de-DE" sz="6000" b="1" dirty="0" err="1" smtClean="0">
                <a:solidFill>
                  <a:srgbClr val="FF0000">
                    <a:alpha val="24000"/>
                  </a:srgbClr>
                </a:solidFill>
              </a:rPr>
              <a:t>m</a:t>
            </a:r>
            <a:r>
              <a:rPr lang="de-DE" sz="6000" b="1" dirty="0" smtClean="0">
                <a:solidFill>
                  <a:srgbClr val="FF0000">
                    <a:alpha val="24000"/>
                  </a:srgbClr>
                </a:solidFill>
              </a:rPr>
              <a:t> e r</a:t>
            </a:r>
            <a:endParaRPr lang="de-DE" sz="6000" b="1" dirty="0">
              <a:solidFill>
                <a:srgbClr val="FF0000">
                  <a:alpha val="24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9055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Foliennummernplatzhalter 2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407FF7A-41C7-46EA-8B2F-CC1A703E5D39}" type="slidenum">
              <a:rPr lang="de-DE" altLang="de-DE" smtClean="0">
                <a:solidFill>
                  <a:srgbClr val="000000"/>
                </a:solidFill>
              </a:rPr>
              <a:pPr eaLnBrk="1" hangingPunct="1"/>
              <a:t>12</a:t>
            </a:fld>
            <a:endParaRPr lang="de-DE" altLang="de-DE" dirty="0" smtClean="0">
              <a:solidFill>
                <a:srgbClr val="000000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412776"/>
            <a:ext cx="6508274" cy="4553278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35496" y="975315"/>
            <a:ext cx="2808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chemeClr val="tx2"/>
                </a:solidFill>
              </a:rPr>
              <a:t>Brier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skill</a:t>
            </a:r>
            <a:r>
              <a:rPr lang="de-DE" b="1" dirty="0" smtClean="0">
                <a:solidFill>
                  <a:schemeClr val="tx2"/>
                </a:solidFill>
              </a:rPr>
              <a:t> score</a:t>
            </a:r>
          </a:p>
          <a:p>
            <a:r>
              <a:rPr lang="de-DE" b="1" dirty="0" err="1" smtClean="0">
                <a:solidFill>
                  <a:schemeClr val="tx2"/>
                </a:solidFill>
              </a:rPr>
              <a:t>Brier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decomposition</a:t>
            </a:r>
            <a:endParaRPr lang="de-DE" b="1" dirty="0" smtClean="0">
              <a:solidFill>
                <a:schemeClr val="tx2"/>
              </a:solidFill>
            </a:endParaRPr>
          </a:p>
          <a:p>
            <a:endParaRPr lang="de-DE" b="1" dirty="0">
              <a:solidFill>
                <a:schemeClr val="tx2"/>
              </a:solidFill>
            </a:endParaRPr>
          </a:p>
          <a:p>
            <a:r>
              <a:rPr lang="de-DE" b="1" dirty="0" smtClean="0">
                <a:solidFill>
                  <a:schemeClr val="tx2"/>
                </a:solidFill>
              </a:rPr>
              <a:t>00 &amp; 12 UTC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72008" y="2906941"/>
            <a:ext cx="1187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chemeClr val="accent2"/>
                </a:solidFill>
              </a:rPr>
              <a:t>ICON-D2</a:t>
            </a:r>
            <a:br>
              <a:rPr lang="de-DE" sz="1400" b="1" dirty="0" smtClean="0">
                <a:solidFill>
                  <a:schemeClr val="accent2"/>
                </a:solidFill>
              </a:rPr>
            </a:br>
            <a:r>
              <a:rPr lang="de-DE" sz="1400" b="1" dirty="0" smtClean="0">
                <a:solidFill>
                  <a:schemeClr val="accent2"/>
                </a:solidFill>
              </a:rPr>
              <a:t>EPS</a:t>
            </a:r>
            <a:endParaRPr lang="de-DE" sz="1400" b="1" dirty="0"/>
          </a:p>
          <a:p>
            <a:r>
              <a:rPr lang="de-DE" sz="1400" b="1" dirty="0" smtClean="0"/>
              <a:t>COSMO-D2</a:t>
            </a:r>
            <a:br>
              <a:rPr lang="de-DE" sz="1400" b="1" dirty="0" smtClean="0"/>
            </a:br>
            <a:r>
              <a:rPr lang="de-DE" sz="1400" b="1" dirty="0" smtClean="0"/>
              <a:t>EPS</a:t>
            </a:r>
            <a:endParaRPr lang="de-DE" sz="1400" b="1" dirty="0"/>
          </a:p>
        </p:txBody>
      </p:sp>
      <p:sp>
        <p:nvSpPr>
          <p:cNvPr id="7" name="Textfeld 6"/>
          <p:cNvSpPr txBox="1"/>
          <p:nvPr/>
        </p:nvSpPr>
        <p:spPr>
          <a:xfrm>
            <a:off x="4932040" y="2708920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1h </a:t>
            </a:r>
            <a:r>
              <a:rPr lang="de-DE" sz="1400" dirty="0" err="1" smtClean="0"/>
              <a:t>gusts</a:t>
            </a:r>
            <a:r>
              <a:rPr lang="de-DE" sz="1400" dirty="0" smtClean="0"/>
              <a:t> &gt; 5m/s</a:t>
            </a:r>
            <a:endParaRPr lang="de-DE" sz="1400" dirty="0"/>
          </a:p>
        </p:txBody>
      </p:sp>
      <p:sp>
        <p:nvSpPr>
          <p:cNvPr id="8" name="Textfeld 7"/>
          <p:cNvSpPr txBox="1"/>
          <p:nvPr/>
        </p:nvSpPr>
        <p:spPr>
          <a:xfrm>
            <a:off x="3106559" y="2710441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1h </a:t>
            </a:r>
            <a:r>
              <a:rPr lang="de-DE" sz="1400" dirty="0" err="1" smtClean="0"/>
              <a:t>gusts</a:t>
            </a:r>
            <a:r>
              <a:rPr lang="de-DE" sz="1400" dirty="0" smtClean="0"/>
              <a:t> &gt; 15m/s</a:t>
            </a:r>
            <a:endParaRPr lang="de-DE" sz="1400" dirty="0"/>
          </a:p>
        </p:txBody>
      </p:sp>
      <p:sp>
        <p:nvSpPr>
          <p:cNvPr id="10" name="Textfeld 9"/>
          <p:cNvSpPr txBox="1"/>
          <p:nvPr/>
        </p:nvSpPr>
        <p:spPr>
          <a:xfrm>
            <a:off x="1475656" y="3585790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/>
              <a:t>reliability</a:t>
            </a:r>
            <a:r>
              <a:rPr lang="de-DE" dirty="0" smtClean="0"/>
              <a:t> </a:t>
            </a:r>
            <a:r>
              <a:rPr lang="de-DE" dirty="0" err="1" smtClean="0"/>
              <a:t>component</a:t>
            </a:r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1439652" y="4768354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/>
              <a:t>resolution</a:t>
            </a:r>
            <a:r>
              <a:rPr lang="de-DE" dirty="0" smtClean="0"/>
              <a:t> </a:t>
            </a:r>
            <a:r>
              <a:rPr lang="de-DE" dirty="0" err="1" smtClean="0"/>
              <a:t>component</a:t>
            </a:r>
            <a:endParaRPr lang="de-DE" dirty="0"/>
          </a:p>
        </p:txBody>
      </p:sp>
      <p:cxnSp>
        <p:nvCxnSpPr>
          <p:cNvPr id="14" name="Gerade Verbindung mit Pfeil 13"/>
          <p:cNvCxnSpPr/>
          <p:nvPr/>
        </p:nvCxnSpPr>
        <p:spPr bwMode="auto">
          <a:xfrm flipV="1">
            <a:off x="7162079" y="5014917"/>
            <a:ext cx="0" cy="458237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Textfeld 14"/>
          <p:cNvSpPr txBox="1"/>
          <p:nvPr/>
        </p:nvSpPr>
        <p:spPr>
          <a:xfrm>
            <a:off x="7159871" y="5013176"/>
            <a:ext cx="115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/>
              <a:t>better</a:t>
            </a:r>
            <a:endParaRPr lang="de-DE" dirty="0"/>
          </a:p>
        </p:txBody>
      </p:sp>
      <p:cxnSp>
        <p:nvCxnSpPr>
          <p:cNvPr id="21" name="Gerade Verbindung mit Pfeil 20"/>
          <p:cNvCxnSpPr/>
          <p:nvPr/>
        </p:nvCxnSpPr>
        <p:spPr bwMode="auto">
          <a:xfrm flipV="1">
            <a:off x="7162079" y="3430741"/>
            <a:ext cx="0" cy="458237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Textfeld 21"/>
          <p:cNvSpPr txBox="1"/>
          <p:nvPr/>
        </p:nvSpPr>
        <p:spPr>
          <a:xfrm>
            <a:off x="7159871" y="3429000"/>
            <a:ext cx="115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/>
              <a:t>better</a:t>
            </a:r>
            <a:endParaRPr lang="de-DE" dirty="0"/>
          </a:p>
        </p:txBody>
      </p:sp>
      <p:sp>
        <p:nvSpPr>
          <p:cNvPr id="16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2020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1691680" y="1704290"/>
            <a:ext cx="100811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/>
              <a:t>Brier</a:t>
            </a:r>
            <a:r>
              <a:rPr lang="de-DE" dirty="0" smtClean="0"/>
              <a:t> </a:t>
            </a:r>
            <a:r>
              <a:rPr lang="de-DE" dirty="0" err="1" smtClean="0"/>
              <a:t>Skill</a:t>
            </a:r>
            <a:r>
              <a:rPr lang="de-DE" dirty="0" smtClean="0"/>
              <a:t> Score</a:t>
            </a:r>
          </a:p>
          <a:p>
            <a:r>
              <a:rPr lang="de-DE" sz="1200" dirty="0" err="1"/>
              <a:t>a</a:t>
            </a:r>
            <a:r>
              <a:rPr lang="de-DE" sz="1200" dirty="0" err="1" smtClean="0"/>
              <a:t>gainst</a:t>
            </a:r>
            <a:r>
              <a:rPr lang="de-DE" sz="1200" dirty="0" smtClean="0"/>
              <a:t> </a:t>
            </a:r>
            <a:r>
              <a:rPr lang="de-DE" sz="1200" dirty="0" err="1" smtClean="0"/>
              <a:t>obs</a:t>
            </a:r>
            <a:r>
              <a:rPr lang="de-DE" sz="1200" dirty="0" smtClean="0"/>
              <a:t> </a:t>
            </a:r>
            <a:r>
              <a:rPr lang="de-DE" sz="1200" dirty="0" err="1" smtClean="0"/>
              <a:t>climatology</a:t>
            </a:r>
            <a:endParaRPr lang="de-DE" sz="1200" dirty="0"/>
          </a:p>
        </p:txBody>
      </p:sp>
      <p:sp>
        <p:nvSpPr>
          <p:cNvPr id="17" name="Textfeld 16"/>
          <p:cNvSpPr txBox="1"/>
          <p:nvPr/>
        </p:nvSpPr>
        <p:spPr>
          <a:xfrm>
            <a:off x="6804248" y="1988840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RR 1h &gt; 2mm</a:t>
            </a:r>
            <a:endParaRPr lang="de-DE" sz="1400" dirty="0"/>
          </a:p>
        </p:txBody>
      </p:sp>
      <p:sp>
        <p:nvSpPr>
          <p:cNvPr id="18" name="Textfeld 17"/>
          <p:cNvSpPr txBox="1"/>
          <p:nvPr/>
        </p:nvSpPr>
        <p:spPr>
          <a:xfrm rot="18471944">
            <a:off x="2275650" y="3037924"/>
            <a:ext cx="71679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b="1" dirty="0">
                <a:solidFill>
                  <a:srgbClr val="FF0000">
                    <a:alpha val="24000"/>
                  </a:srgbClr>
                </a:solidFill>
              </a:rPr>
              <a:t>s</a:t>
            </a:r>
            <a:r>
              <a:rPr lang="de-DE" sz="6000" b="1" dirty="0" smtClean="0">
                <a:solidFill>
                  <a:srgbClr val="FF0000">
                    <a:alpha val="24000"/>
                  </a:srgbClr>
                </a:solidFill>
              </a:rPr>
              <a:t> u m </a:t>
            </a:r>
            <a:r>
              <a:rPr lang="de-DE" sz="6000" b="1" dirty="0" err="1" smtClean="0">
                <a:solidFill>
                  <a:srgbClr val="FF0000">
                    <a:alpha val="24000"/>
                  </a:srgbClr>
                </a:solidFill>
              </a:rPr>
              <a:t>m</a:t>
            </a:r>
            <a:r>
              <a:rPr lang="de-DE" sz="6000" b="1" dirty="0" smtClean="0">
                <a:solidFill>
                  <a:srgbClr val="FF0000">
                    <a:alpha val="24000"/>
                  </a:srgbClr>
                </a:solidFill>
              </a:rPr>
              <a:t> e r</a:t>
            </a:r>
            <a:endParaRPr lang="de-DE" sz="6000" b="1" dirty="0">
              <a:solidFill>
                <a:srgbClr val="FF0000">
                  <a:alpha val="24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39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13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2020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911010"/>
            <a:ext cx="3520745" cy="3520745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255" y="1920866"/>
            <a:ext cx="3520745" cy="3520745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1010"/>
            <a:ext cx="3520745" cy="3520745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35496" y="975315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chemeClr val="tx2"/>
                </a:solidFill>
              </a:rPr>
              <a:t>Example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of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products</a:t>
            </a:r>
            <a:r>
              <a:rPr lang="de-DE" b="1" dirty="0" smtClean="0">
                <a:solidFill>
                  <a:schemeClr val="tx2"/>
                </a:solidFill>
              </a:rPr>
              <a:t>: </a:t>
            </a:r>
            <a:br>
              <a:rPr lang="de-DE" b="1" dirty="0" smtClean="0">
                <a:solidFill>
                  <a:schemeClr val="tx2"/>
                </a:solidFill>
              </a:rPr>
            </a:br>
            <a:r>
              <a:rPr lang="de-DE" b="1" dirty="0" smtClean="0">
                <a:solidFill>
                  <a:schemeClr val="tx2"/>
                </a:solidFill>
              </a:rPr>
              <a:t>90% </a:t>
            </a:r>
            <a:r>
              <a:rPr lang="de-DE" b="1" dirty="0" err="1" smtClean="0">
                <a:solidFill>
                  <a:schemeClr val="tx2"/>
                </a:solidFill>
              </a:rPr>
              <a:t>percentile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of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hourly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precip</a:t>
            </a:r>
            <a:r>
              <a:rPr lang="de-DE" b="1" dirty="0" smtClean="0">
                <a:solidFill>
                  <a:schemeClr val="tx2"/>
                </a:solidFill>
              </a:rPr>
              <a:t> 2020083000 +15 h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572748" y="2110573"/>
            <a:ext cx="19830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chemeClr val="accent2"/>
                </a:solidFill>
              </a:rPr>
              <a:t>ICON-D2-EPS</a:t>
            </a:r>
            <a:endParaRPr lang="de-DE" sz="1400" b="1" dirty="0"/>
          </a:p>
        </p:txBody>
      </p:sp>
      <p:sp>
        <p:nvSpPr>
          <p:cNvPr id="10" name="Textfeld 9"/>
          <p:cNvSpPr txBox="1"/>
          <p:nvPr/>
        </p:nvSpPr>
        <p:spPr>
          <a:xfrm>
            <a:off x="3064720" y="2110573"/>
            <a:ext cx="1930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/>
              <a:t>COSMO-D2</a:t>
            </a:r>
            <a:r>
              <a:rPr lang="de-DE" sz="1400" b="1" dirty="0"/>
              <a:t>-</a:t>
            </a:r>
            <a:r>
              <a:rPr lang="de-DE" sz="1400" b="1" dirty="0" smtClean="0"/>
              <a:t>EPS</a:t>
            </a:r>
            <a:endParaRPr lang="de-DE" sz="1400" b="1" dirty="0"/>
          </a:p>
        </p:txBody>
      </p:sp>
      <p:sp>
        <p:nvSpPr>
          <p:cNvPr id="11" name="Textfeld 10"/>
          <p:cNvSpPr txBox="1"/>
          <p:nvPr/>
        </p:nvSpPr>
        <p:spPr>
          <a:xfrm>
            <a:off x="5953641" y="2121970"/>
            <a:ext cx="1930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err="1" smtClean="0"/>
              <a:t>difference</a:t>
            </a:r>
            <a:endParaRPr lang="de-DE" sz="1400" b="1" dirty="0"/>
          </a:p>
        </p:txBody>
      </p:sp>
      <p:sp>
        <p:nvSpPr>
          <p:cNvPr id="12" name="Textfeld 11"/>
          <p:cNvSpPr txBox="1"/>
          <p:nvPr/>
        </p:nvSpPr>
        <p:spPr>
          <a:xfrm>
            <a:off x="187896" y="5507940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>
                <a:solidFill>
                  <a:schemeClr val="tx2"/>
                </a:solidFill>
              </a:rPr>
              <a:t>d</a:t>
            </a:r>
            <a:r>
              <a:rPr lang="de-DE" b="1" dirty="0" err="1" smtClean="0">
                <a:solidFill>
                  <a:schemeClr val="tx2"/>
                </a:solidFill>
              </a:rPr>
              <a:t>ifference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can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have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spatial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structures</a:t>
            </a:r>
            <a:r>
              <a:rPr lang="de-DE" b="1" dirty="0" smtClean="0">
                <a:solidFill>
                  <a:schemeClr val="tx2"/>
                </a:solidFill>
              </a:rPr>
              <a:t> on larger </a:t>
            </a:r>
            <a:r>
              <a:rPr lang="de-DE" b="1" dirty="0" err="1" smtClean="0">
                <a:solidFill>
                  <a:schemeClr val="tx2"/>
                </a:solidFill>
              </a:rPr>
              <a:t>scales</a:t>
            </a:r>
            <a:endParaRPr lang="de-DE" b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4697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14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2020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35496" y="1052736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chemeClr val="tx2"/>
                </a:solidFill>
              </a:rPr>
              <a:t>Comparison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of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spatial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statistics</a:t>
            </a:r>
            <a:r>
              <a:rPr lang="de-DE" b="1" dirty="0" smtClean="0">
                <a:solidFill>
                  <a:schemeClr val="tx2"/>
                </a:solidFill>
              </a:rPr>
              <a:t> per </a:t>
            </a:r>
            <a:r>
              <a:rPr lang="de-DE" b="1" dirty="0" err="1" smtClean="0">
                <a:solidFill>
                  <a:schemeClr val="tx2"/>
                </a:solidFill>
              </a:rPr>
              <a:t>member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as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diagnostic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tool</a:t>
            </a:r>
            <a:endParaRPr lang="de-DE" b="1" dirty="0" smtClean="0">
              <a:solidFill>
                <a:schemeClr val="tx2"/>
              </a:solidFill>
            </a:endParaRPr>
          </a:p>
        </p:txBody>
      </p:sp>
      <p:grpSp>
        <p:nvGrpSpPr>
          <p:cNvPr id="11" name="Gruppieren 10"/>
          <p:cNvGrpSpPr/>
          <p:nvPr/>
        </p:nvGrpSpPr>
        <p:grpSpPr>
          <a:xfrm>
            <a:off x="251520" y="1412776"/>
            <a:ext cx="8539409" cy="4680731"/>
            <a:chOff x="-242235" y="2132645"/>
            <a:chExt cx="8539409" cy="4680731"/>
          </a:xfrm>
        </p:grpSpPr>
        <p:pic>
          <p:nvPicPr>
            <p:cNvPr id="2" name="Grafik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" b="69507"/>
            <a:stretch/>
          </p:blipFill>
          <p:spPr>
            <a:xfrm>
              <a:off x="-180529" y="2132645"/>
              <a:ext cx="8477703" cy="2592288"/>
            </a:xfrm>
            <a:prstGeom prst="rect">
              <a:avLst/>
            </a:prstGeom>
          </p:spPr>
        </p:pic>
        <p:pic>
          <p:nvPicPr>
            <p:cNvPr id="9" name="Grafik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4260" b="41383"/>
            <a:stretch/>
          </p:blipFill>
          <p:spPr>
            <a:xfrm>
              <a:off x="-242235" y="4580917"/>
              <a:ext cx="8505693" cy="1224136"/>
            </a:xfrm>
            <a:prstGeom prst="rect">
              <a:avLst/>
            </a:prstGeom>
          </p:spPr>
        </p:pic>
        <p:pic>
          <p:nvPicPr>
            <p:cNvPr id="10" name="Grafik 9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003" b="1452"/>
            <a:stretch/>
          </p:blipFill>
          <p:spPr>
            <a:xfrm>
              <a:off x="-225377" y="5661248"/>
              <a:ext cx="8505693" cy="1152128"/>
            </a:xfrm>
            <a:prstGeom prst="rect">
              <a:avLst/>
            </a:prstGeom>
          </p:spPr>
        </p:pic>
      </p:grpSp>
      <p:sp>
        <p:nvSpPr>
          <p:cNvPr id="12" name="Rechteck 11"/>
          <p:cNvSpPr/>
          <p:nvPr/>
        </p:nvSpPr>
        <p:spPr bwMode="auto">
          <a:xfrm>
            <a:off x="3923928" y="1412776"/>
            <a:ext cx="1584176" cy="36025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3947992" y="5877272"/>
            <a:ext cx="237626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b="1" dirty="0" err="1"/>
              <a:t>f</a:t>
            </a:r>
            <a:r>
              <a:rPr lang="de-DE" sz="1400" b="1" dirty="0" err="1" smtClean="0"/>
              <a:t>orecast</a:t>
            </a:r>
            <a:r>
              <a:rPr lang="de-DE" sz="1400" b="1" dirty="0" smtClean="0"/>
              <a:t> time in h</a:t>
            </a:r>
            <a:endParaRPr lang="de-DE" sz="1400" b="1" dirty="0"/>
          </a:p>
        </p:txBody>
      </p:sp>
      <p:sp>
        <p:nvSpPr>
          <p:cNvPr id="14" name="Textfeld 13"/>
          <p:cNvSpPr txBox="1"/>
          <p:nvPr/>
        </p:nvSpPr>
        <p:spPr>
          <a:xfrm>
            <a:off x="683568" y="1412776"/>
            <a:ext cx="237626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b="1" dirty="0" smtClean="0"/>
              <a:t>30/08/2020 00 UTC </a:t>
            </a:r>
            <a:r>
              <a:rPr lang="de-DE" sz="1400" b="1" dirty="0" err="1" smtClean="0"/>
              <a:t>precip</a:t>
            </a:r>
            <a:r>
              <a:rPr lang="de-DE" sz="1400" b="1" dirty="0" smtClean="0"/>
              <a:t>.</a:t>
            </a:r>
            <a:endParaRPr lang="de-DE" sz="1400" b="1" dirty="0"/>
          </a:p>
        </p:txBody>
      </p:sp>
      <p:sp>
        <p:nvSpPr>
          <p:cNvPr id="15" name="Textfeld 14"/>
          <p:cNvSpPr txBox="1"/>
          <p:nvPr/>
        </p:nvSpPr>
        <p:spPr>
          <a:xfrm>
            <a:off x="3357368" y="1412776"/>
            <a:ext cx="19830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chemeClr val="accent2"/>
                </a:solidFill>
              </a:rPr>
              <a:t>ICON-D2-EPS</a:t>
            </a:r>
            <a:endParaRPr lang="de-DE" sz="1400" b="1" dirty="0"/>
          </a:p>
        </p:txBody>
      </p:sp>
      <p:sp>
        <p:nvSpPr>
          <p:cNvPr id="16" name="Textfeld 15"/>
          <p:cNvSpPr txBox="1"/>
          <p:nvPr/>
        </p:nvSpPr>
        <p:spPr>
          <a:xfrm>
            <a:off x="5849340" y="1412776"/>
            <a:ext cx="1930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/>
              <a:t>COSMO-D2</a:t>
            </a:r>
            <a:r>
              <a:rPr lang="de-DE" sz="1400" b="1" dirty="0"/>
              <a:t>-</a:t>
            </a:r>
            <a:r>
              <a:rPr lang="de-DE" sz="1400" b="1" dirty="0" smtClean="0"/>
              <a:t>EPS</a:t>
            </a:r>
            <a:endParaRPr lang="de-DE" sz="1400" b="1" dirty="0"/>
          </a:p>
        </p:txBody>
      </p:sp>
      <p:sp>
        <p:nvSpPr>
          <p:cNvPr id="17" name="Textfeld 16"/>
          <p:cNvSpPr txBox="1"/>
          <p:nvPr/>
        </p:nvSpPr>
        <p:spPr>
          <a:xfrm>
            <a:off x="7308304" y="1727045"/>
            <a:ext cx="133585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b="1" dirty="0" err="1"/>
              <a:t>s</a:t>
            </a:r>
            <a:r>
              <a:rPr lang="de-DE" sz="1400" b="1" dirty="0" err="1" smtClean="0"/>
              <a:t>patial</a:t>
            </a:r>
            <a:r>
              <a:rPr lang="de-DE" sz="1400" b="1" dirty="0" smtClean="0"/>
              <a:t> </a:t>
            </a:r>
            <a:r>
              <a:rPr lang="de-DE" sz="1400" b="1" dirty="0" err="1" smtClean="0"/>
              <a:t>mean</a:t>
            </a:r>
            <a:endParaRPr lang="de-DE" sz="1400" b="1" dirty="0"/>
          </a:p>
        </p:txBody>
      </p:sp>
      <p:sp>
        <p:nvSpPr>
          <p:cNvPr id="18" name="Textfeld 17"/>
          <p:cNvSpPr txBox="1"/>
          <p:nvPr/>
        </p:nvSpPr>
        <p:spPr>
          <a:xfrm>
            <a:off x="7308304" y="2905199"/>
            <a:ext cx="133585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b="1" dirty="0" err="1"/>
              <a:t>s</a:t>
            </a:r>
            <a:r>
              <a:rPr lang="de-DE" sz="1400" b="1" dirty="0" err="1" smtClean="0"/>
              <a:t>patial</a:t>
            </a:r>
            <a:r>
              <a:rPr lang="de-DE" sz="1400" b="1" dirty="0" smtClean="0"/>
              <a:t> </a:t>
            </a:r>
            <a:r>
              <a:rPr lang="de-DE" sz="1400" b="1" dirty="0" err="1" smtClean="0"/>
              <a:t>stdv</a:t>
            </a:r>
            <a:endParaRPr lang="de-DE" sz="1400" b="1" dirty="0"/>
          </a:p>
        </p:txBody>
      </p:sp>
      <p:sp>
        <p:nvSpPr>
          <p:cNvPr id="19" name="Textfeld 18"/>
          <p:cNvSpPr txBox="1"/>
          <p:nvPr/>
        </p:nvSpPr>
        <p:spPr>
          <a:xfrm>
            <a:off x="7308304" y="3985319"/>
            <a:ext cx="133585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b="1" dirty="0" err="1"/>
              <a:t>s</a:t>
            </a:r>
            <a:r>
              <a:rPr lang="de-DE" sz="1400" b="1" dirty="0" err="1" smtClean="0"/>
              <a:t>patial</a:t>
            </a:r>
            <a:r>
              <a:rPr lang="de-DE" sz="1400" b="1" dirty="0" smtClean="0"/>
              <a:t> 90% </a:t>
            </a:r>
            <a:r>
              <a:rPr lang="de-DE" sz="1400" b="1" dirty="0" err="1" smtClean="0"/>
              <a:t>percentile</a:t>
            </a:r>
            <a:endParaRPr lang="de-DE" sz="1400" b="1" dirty="0"/>
          </a:p>
        </p:txBody>
      </p:sp>
      <p:sp>
        <p:nvSpPr>
          <p:cNvPr id="20" name="Textfeld 19"/>
          <p:cNvSpPr txBox="1"/>
          <p:nvPr/>
        </p:nvSpPr>
        <p:spPr>
          <a:xfrm>
            <a:off x="7308304" y="5138028"/>
            <a:ext cx="133585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b="1" dirty="0" err="1"/>
              <a:t>s</a:t>
            </a:r>
            <a:r>
              <a:rPr lang="de-DE" sz="1400" b="1" dirty="0" err="1" smtClean="0"/>
              <a:t>patial</a:t>
            </a:r>
            <a:r>
              <a:rPr lang="de-DE" sz="1400" b="1" dirty="0" smtClean="0"/>
              <a:t> max.</a:t>
            </a:r>
            <a:endParaRPr lang="de-DE" sz="1400" b="1" dirty="0"/>
          </a:p>
        </p:txBody>
      </p:sp>
      <p:sp>
        <p:nvSpPr>
          <p:cNvPr id="21" name="Textfeld 20"/>
          <p:cNvSpPr txBox="1"/>
          <p:nvPr/>
        </p:nvSpPr>
        <p:spPr>
          <a:xfrm>
            <a:off x="683568" y="5877272"/>
            <a:ext cx="2952328" cy="400110"/>
          </a:xfrm>
          <a:prstGeom prst="rect">
            <a:avLst/>
          </a:prstGeom>
          <a:solidFill>
            <a:schemeClr val="accent3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 err="1"/>
              <a:t>c</a:t>
            </a:r>
            <a:r>
              <a:rPr lang="de-DE" sz="2000" b="1" dirty="0" err="1" smtClean="0"/>
              <a:t>haracteristic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features</a:t>
            </a:r>
            <a:endParaRPr lang="de-DE" sz="2000" b="1" dirty="0"/>
          </a:p>
        </p:txBody>
      </p:sp>
    </p:spTree>
    <p:extLst>
      <p:ext uri="{BB962C8B-B14F-4D97-AF65-F5344CB8AC3E}">
        <p14:creationId xmlns:p14="http://schemas.microsoft.com/office/powerpoint/2010/main" val="11406280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ieren 7"/>
          <p:cNvGrpSpPr/>
          <p:nvPr/>
        </p:nvGrpSpPr>
        <p:grpSpPr>
          <a:xfrm>
            <a:off x="323528" y="1537538"/>
            <a:ext cx="8558243" cy="4616762"/>
            <a:chOff x="323528" y="1537538"/>
            <a:chExt cx="8558243" cy="4616762"/>
          </a:xfrm>
        </p:grpSpPr>
        <p:pic>
          <p:nvPicPr>
            <p:cNvPr id="22" name="Grafik 2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1332"/>
            <a:stretch/>
          </p:blipFill>
          <p:spPr>
            <a:xfrm>
              <a:off x="346961" y="1537538"/>
              <a:ext cx="8505693" cy="2438400"/>
            </a:xfrm>
            <a:prstGeom prst="rect">
              <a:avLst/>
            </a:prstGeom>
          </p:spPr>
        </p:pic>
        <p:pic>
          <p:nvPicPr>
            <p:cNvPr id="3" name="Grafik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3520" b="42088"/>
            <a:stretch/>
          </p:blipFill>
          <p:spPr>
            <a:xfrm>
              <a:off x="376078" y="3868860"/>
              <a:ext cx="8505693" cy="1224136"/>
            </a:xfrm>
            <a:prstGeom prst="rect">
              <a:avLst/>
            </a:prstGeom>
          </p:spPr>
        </p:pic>
        <p:pic>
          <p:nvPicPr>
            <p:cNvPr id="5" name="Grafik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003"/>
            <a:stretch/>
          </p:blipFill>
          <p:spPr>
            <a:xfrm>
              <a:off x="323528" y="4878684"/>
              <a:ext cx="8505693" cy="1275616"/>
            </a:xfrm>
            <a:prstGeom prst="rect">
              <a:avLst/>
            </a:prstGeom>
          </p:spPr>
        </p:pic>
      </p:grp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15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2020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35496" y="1052736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>
                <a:solidFill>
                  <a:schemeClr val="tx2"/>
                </a:solidFill>
              </a:rPr>
              <a:t>Comparison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of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spatial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statistics</a:t>
            </a:r>
            <a:r>
              <a:rPr lang="de-DE" b="1" dirty="0" smtClean="0">
                <a:solidFill>
                  <a:schemeClr val="tx2"/>
                </a:solidFill>
              </a:rPr>
              <a:t> per </a:t>
            </a:r>
            <a:r>
              <a:rPr lang="de-DE" b="1" dirty="0" err="1" smtClean="0">
                <a:solidFill>
                  <a:schemeClr val="tx2"/>
                </a:solidFill>
              </a:rPr>
              <a:t>member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as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diagnostic</a:t>
            </a:r>
            <a:r>
              <a:rPr lang="de-DE" b="1" dirty="0" smtClean="0">
                <a:solidFill>
                  <a:schemeClr val="tx2"/>
                </a:solidFill>
              </a:rPr>
              <a:t> </a:t>
            </a:r>
            <a:r>
              <a:rPr lang="de-DE" b="1" dirty="0" err="1" smtClean="0">
                <a:solidFill>
                  <a:schemeClr val="tx2"/>
                </a:solidFill>
              </a:rPr>
              <a:t>tool</a:t>
            </a:r>
            <a:endParaRPr lang="de-DE" b="1" dirty="0" smtClean="0">
              <a:solidFill>
                <a:schemeClr val="tx2"/>
              </a:solidFill>
            </a:endParaRPr>
          </a:p>
        </p:txBody>
      </p:sp>
      <p:sp>
        <p:nvSpPr>
          <p:cNvPr id="12" name="Rechteck 11"/>
          <p:cNvSpPr/>
          <p:nvPr/>
        </p:nvSpPr>
        <p:spPr bwMode="auto">
          <a:xfrm>
            <a:off x="3923928" y="1412776"/>
            <a:ext cx="1584176" cy="36025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3947992" y="5877272"/>
            <a:ext cx="237626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b="1" dirty="0" err="1"/>
              <a:t>f</a:t>
            </a:r>
            <a:r>
              <a:rPr lang="de-DE" sz="1400" b="1" dirty="0" err="1" smtClean="0"/>
              <a:t>orecast</a:t>
            </a:r>
            <a:r>
              <a:rPr lang="de-DE" sz="1400" b="1" dirty="0" smtClean="0"/>
              <a:t> time in h</a:t>
            </a:r>
            <a:endParaRPr lang="de-DE" sz="1400" b="1" dirty="0"/>
          </a:p>
        </p:txBody>
      </p:sp>
      <p:sp>
        <p:nvSpPr>
          <p:cNvPr id="14" name="Textfeld 13"/>
          <p:cNvSpPr txBox="1"/>
          <p:nvPr/>
        </p:nvSpPr>
        <p:spPr>
          <a:xfrm>
            <a:off x="683568" y="1412776"/>
            <a:ext cx="307265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b="1" dirty="0" smtClean="0"/>
              <a:t>30/08/2020 00 UTC 10m </a:t>
            </a:r>
            <a:r>
              <a:rPr lang="de-DE" sz="1400" b="1" dirty="0" err="1" smtClean="0"/>
              <a:t>gusts</a:t>
            </a:r>
            <a:endParaRPr lang="de-DE" sz="1400" b="1" dirty="0"/>
          </a:p>
        </p:txBody>
      </p:sp>
      <p:sp>
        <p:nvSpPr>
          <p:cNvPr id="15" name="Textfeld 14"/>
          <p:cNvSpPr txBox="1"/>
          <p:nvPr/>
        </p:nvSpPr>
        <p:spPr>
          <a:xfrm>
            <a:off x="3357368" y="1412776"/>
            <a:ext cx="19830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schemeClr val="accent2"/>
                </a:solidFill>
              </a:rPr>
              <a:t>ICON-D2-EPS</a:t>
            </a:r>
            <a:endParaRPr lang="de-DE" sz="1400" b="1" dirty="0"/>
          </a:p>
        </p:txBody>
      </p:sp>
      <p:sp>
        <p:nvSpPr>
          <p:cNvPr id="16" name="Textfeld 15"/>
          <p:cNvSpPr txBox="1"/>
          <p:nvPr/>
        </p:nvSpPr>
        <p:spPr>
          <a:xfrm>
            <a:off x="5849340" y="1412776"/>
            <a:ext cx="1930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/>
              <a:t>COSMO-D2</a:t>
            </a:r>
            <a:r>
              <a:rPr lang="de-DE" sz="1400" b="1" dirty="0"/>
              <a:t>-</a:t>
            </a:r>
            <a:r>
              <a:rPr lang="de-DE" sz="1400" b="1" dirty="0" smtClean="0"/>
              <a:t>EPS</a:t>
            </a:r>
            <a:endParaRPr lang="de-DE" sz="1400" b="1" dirty="0"/>
          </a:p>
        </p:txBody>
      </p:sp>
      <p:sp>
        <p:nvSpPr>
          <p:cNvPr id="17" name="Textfeld 16"/>
          <p:cNvSpPr txBox="1"/>
          <p:nvPr/>
        </p:nvSpPr>
        <p:spPr>
          <a:xfrm>
            <a:off x="7308304" y="1727045"/>
            <a:ext cx="133585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b="1" dirty="0" err="1"/>
              <a:t>s</a:t>
            </a:r>
            <a:r>
              <a:rPr lang="de-DE" sz="1400" b="1" dirty="0" err="1" smtClean="0"/>
              <a:t>patial</a:t>
            </a:r>
            <a:r>
              <a:rPr lang="de-DE" sz="1400" b="1" dirty="0" smtClean="0"/>
              <a:t> </a:t>
            </a:r>
            <a:r>
              <a:rPr lang="de-DE" sz="1400" b="1" dirty="0" err="1" smtClean="0"/>
              <a:t>mean</a:t>
            </a:r>
            <a:endParaRPr lang="de-DE" sz="1400" b="1" dirty="0"/>
          </a:p>
        </p:txBody>
      </p:sp>
      <p:sp>
        <p:nvSpPr>
          <p:cNvPr id="18" name="Textfeld 17"/>
          <p:cNvSpPr txBox="1"/>
          <p:nvPr/>
        </p:nvSpPr>
        <p:spPr>
          <a:xfrm>
            <a:off x="7308304" y="2905199"/>
            <a:ext cx="133585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b="1" dirty="0" err="1"/>
              <a:t>s</a:t>
            </a:r>
            <a:r>
              <a:rPr lang="de-DE" sz="1400" b="1" dirty="0" err="1" smtClean="0"/>
              <a:t>patial</a:t>
            </a:r>
            <a:r>
              <a:rPr lang="de-DE" sz="1400" b="1" dirty="0" smtClean="0"/>
              <a:t> </a:t>
            </a:r>
            <a:r>
              <a:rPr lang="de-DE" sz="1400" b="1" dirty="0" err="1" smtClean="0"/>
              <a:t>stdv</a:t>
            </a:r>
            <a:endParaRPr lang="de-DE" sz="1400" b="1" dirty="0"/>
          </a:p>
        </p:txBody>
      </p:sp>
      <p:sp>
        <p:nvSpPr>
          <p:cNvPr id="19" name="Textfeld 18"/>
          <p:cNvSpPr txBox="1"/>
          <p:nvPr/>
        </p:nvSpPr>
        <p:spPr>
          <a:xfrm>
            <a:off x="7308304" y="3985319"/>
            <a:ext cx="133585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b="1" dirty="0" err="1"/>
              <a:t>s</a:t>
            </a:r>
            <a:r>
              <a:rPr lang="de-DE" sz="1400" b="1" dirty="0" err="1" smtClean="0"/>
              <a:t>patial</a:t>
            </a:r>
            <a:r>
              <a:rPr lang="de-DE" sz="1400" b="1" dirty="0" smtClean="0"/>
              <a:t> 90% </a:t>
            </a:r>
            <a:r>
              <a:rPr lang="de-DE" sz="1400" b="1" dirty="0" err="1" smtClean="0"/>
              <a:t>percentile</a:t>
            </a:r>
            <a:endParaRPr lang="de-DE" sz="1400" b="1" dirty="0"/>
          </a:p>
        </p:txBody>
      </p:sp>
      <p:sp>
        <p:nvSpPr>
          <p:cNvPr id="20" name="Textfeld 19"/>
          <p:cNvSpPr txBox="1"/>
          <p:nvPr/>
        </p:nvSpPr>
        <p:spPr>
          <a:xfrm>
            <a:off x="7308304" y="5138028"/>
            <a:ext cx="133585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b="1" dirty="0" err="1"/>
              <a:t>s</a:t>
            </a:r>
            <a:r>
              <a:rPr lang="de-DE" sz="1400" b="1" dirty="0" err="1" smtClean="0"/>
              <a:t>patial</a:t>
            </a:r>
            <a:r>
              <a:rPr lang="de-DE" sz="1400" b="1" dirty="0" smtClean="0"/>
              <a:t> max.</a:t>
            </a:r>
            <a:endParaRPr lang="de-DE" sz="1400" b="1" dirty="0"/>
          </a:p>
        </p:txBody>
      </p:sp>
      <p:sp>
        <p:nvSpPr>
          <p:cNvPr id="21" name="Textfeld 20"/>
          <p:cNvSpPr txBox="1"/>
          <p:nvPr/>
        </p:nvSpPr>
        <p:spPr>
          <a:xfrm>
            <a:off x="683568" y="5877272"/>
            <a:ext cx="2952328" cy="400110"/>
          </a:xfrm>
          <a:prstGeom prst="rect">
            <a:avLst/>
          </a:prstGeom>
          <a:solidFill>
            <a:schemeClr val="accent3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 err="1" smtClean="0"/>
              <a:t>characteristic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features</a:t>
            </a:r>
            <a:endParaRPr lang="de-DE" sz="2000" b="1" dirty="0"/>
          </a:p>
        </p:txBody>
      </p:sp>
    </p:spTree>
    <p:extLst>
      <p:ext uri="{BB962C8B-B14F-4D97-AF65-F5344CB8AC3E}">
        <p14:creationId xmlns:p14="http://schemas.microsoft.com/office/powerpoint/2010/main" val="39568930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16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896" y="1106155"/>
            <a:ext cx="85065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342900" indent="-342900">
              <a:spcBef>
                <a:spcPct val="40000"/>
              </a:spcBef>
              <a:buClr>
                <a:schemeClr val="accent1"/>
              </a:buClr>
              <a:defRPr/>
            </a:pPr>
            <a:r>
              <a:rPr lang="de-DE" sz="2400" b="1" dirty="0" smtClean="0">
                <a:solidFill>
                  <a:schemeClr val="tx2"/>
                </a:solidFill>
              </a:rPr>
              <a:t>Next </a:t>
            </a:r>
            <a:r>
              <a:rPr lang="de-DE" sz="2400" b="1" dirty="0" err="1" smtClean="0">
                <a:solidFill>
                  <a:schemeClr val="tx2"/>
                </a:solidFill>
              </a:rPr>
              <a:t>steps</a:t>
            </a:r>
            <a:endParaRPr lang="de-DE" sz="2000" i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Inhaltsplatzhalter 1"/>
          <p:cNvSpPr>
            <a:spLocks noGrp="1"/>
          </p:cNvSpPr>
          <p:nvPr>
            <p:ph idx="1"/>
          </p:nvPr>
        </p:nvSpPr>
        <p:spPr>
          <a:xfrm>
            <a:off x="395288" y="1886747"/>
            <a:ext cx="8425184" cy="2966966"/>
          </a:xfrm>
        </p:spPr>
        <p:txBody>
          <a:bodyPr>
            <a:spAutoFit/>
          </a:bodyPr>
          <a:lstStyle/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2"/>
                </a:solidFill>
              </a:rPr>
              <a:t>Q1 2021 : operational start </a:t>
            </a:r>
            <a:r>
              <a:rPr lang="en-GB" sz="1800" smtClean="0">
                <a:solidFill>
                  <a:schemeClr val="tx2"/>
                </a:solidFill>
              </a:rPr>
              <a:t>of </a:t>
            </a:r>
            <a:r>
              <a:rPr lang="en-GB" sz="1800" smtClean="0">
                <a:solidFill>
                  <a:schemeClr val="tx2"/>
                </a:solidFill>
              </a:rPr>
              <a:t>ICON-D2-EPS</a:t>
            </a:r>
            <a:r>
              <a:rPr lang="en-GB" sz="1800" dirty="0" smtClean="0">
                <a:solidFill>
                  <a:schemeClr val="tx2"/>
                </a:solidFill>
              </a:rPr>
              <a:t/>
            </a:r>
            <a:br>
              <a:rPr lang="en-GB" sz="1800" dirty="0" smtClean="0">
                <a:solidFill>
                  <a:schemeClr val="tx2"/>
                </a:solidFill>
              </a:rPr>
            </a:br>
            <a:r>
              <a:rPr lang="en-GB" sz="1800" dirty="0" smtClean="0">
                <a:solidFill>
                  <a:schemeClr val="tx2"/>
                </a:solidFill>
              </a:rPr>
              <a:t>proposed date (but still under discussion): 21th January 2021</a:t>
            </a:r>
          </a:p>
          <a:p>
            <a:pPr marL="0" indent="0">
              <a:spcAft>
                <a:spcPts val="600"/>
              </a:spcAft>
              <a:buNone/>
            </a:pPr>
            <a:endParaRPr lang="en-GB" sz="1800" dirty="0" smtClean="0">
              <a:solidFill>
                <a:schemeClr val="tx2"/>
              </a:solidFill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2"/>
                </a:solidFill>
              </a:rPr>
              <a:t>alternative/complementary:</a:t>
            </a:r>
            <a:br>
              <a:rPr lang="en-GB" sz="1800" dirty="0" smtClean="0">
                <a:solidFill>
                  <a:schemeClr val="tx2"/>
                </a:solidFill>
              </a:rPr>
            </a:br>
            <a:r>
              <a:rPr lang="en-GB" sz="1800" dirty="0" smtClean="0">
                <a:solidFill>
                  <a:schemeClr val="tx2"/>
                </a:solidFill>
              </a:rPr>
              <a:t>model for the model error (“EM-scheme”, Sprengel &amp; Heppelmann, DWD)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schemeClr val="tx2"/>
                </a:solidFill>
              </a:rPr>
              <a:t>alternative/complementary</a:t>
            </a:r>
            <a:r>
              <a:rPr lang="en-GB" sz="1800" dirty="0" smtClean="0">
                <a:solidFill>
                  <a:schemeClr val="tx2"/>
                </a:solidFill>
              </a:rPr>
              <a:t>: </a:t>
            </a:r>
            <a:br>
              <a:rPr lang="en-GB" sz="1800" dirty="0" smtClean="0">
                <a:solidFill>
                  <a:schemeClr val="tx2"/>
                </a:solidFill>
              </a:rPr>
            </a:br>
            <a:r>
              <a:rPr lang="en-GB" sz="1800" dirty="0" smtClean="0">
                <a:solidFill>
                  <a:schemeClr val="tx2"/>
                </a:solidFill>
              </a:rPr>
              <a:t>stochastic representation of shallow convection (</a:t>
            </a:r>
            <a:r>
              <a:rPr lang="en-GB" sz="1800" dirty="0" err="1" smtClean="0">
                <a:solidFill>
                  <a:schemeClr val="tx2"/>
                </a:solidFill>
              </a:rPr>
              <a:t>Maike</a:t>
            </a:r>
            <a:r>
              <a:rPr lang="en-GB" sz="1800" dirty="0" smtClean="0">
                <a:solidFill>
                  <a:schemeClr val="tx2"/>
                </a:solidFill>
              </a:rPr>
              <a:t> </a:t>
            </a:r>
            <a:r>
              <a:rPr lang="en-GB" sz="1800" dirty="0" err="1" smtClean="0">
                <a:solidFill>
                  <a:schemeClr val="tx2"/>
                </a:solidFill>
              </a:rPr>
              <a:t>Ahlgrimm</a:t>
            </a:r>
            <a:r>
              <a:rPr lang="en-GB" sz="1800" dirty="0" smtClean="0">
                <a:solidFill>
                  <a:schemeClr val="tx2"/>
                </a:solidFill>
              </a:rPr>
              <a:t>, DWD)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schemeClr val="tx2"/>
                </a:solidFill>
              </a:rPr>
              <a:t>alternative/complementary</a:t>
            </a:r>
            <a:r>
              <a:rPr lang="en-GB" sz="1800" dirty="0" smtClean="0">
                <a:solidFill>
                  <a:schemeClr val="tx2"/>
                </a:solidFill>
              </a:rPr>
              <a:t>: …….</a:t>
            </a:r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2020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8153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66" b="6267"/>
          <a:stretch/>
        </p:blipFill>
        <p:spPr>
          <a:xfrm>
            <a:off x="4659465" y="2376000"/>
            <a:ext cx="4484535" cy="3717296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2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79512" y="847345"/>
            <a:ext cx="8568952" cy="5955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altLang="de-DE" sz="2000" b="1" u="sng" kern="0" dirty="0" smtClean="0">
                <a:solidFill>
                  <a:srgbClr val="2D4B9B"/>
                </a:solidFill>
                <a:latin typeface="Arial"/>
              </a:rPr>
              <a:t>ICON-D2-EPS (</a:t>
            </a:r>
            <a:r>
              <a:rPr lang="en-US" altLang="de-DE" sz="2000" b="1" u="sng" kern="0" dirty="0" smtClean="0">
                <a:solidFill>
                  <a:schemeClr val="accent2"/>
                </a:solidFill>
                <a:latin typeface="Arial"/>
              </a:rPr>
              <a:t>pre-operational</a:t>
            </a:r>
            <a:r>
              <a:rPr lang="en-US" altLang="de-DE" sz="2000" b="1" u="sng" kern="0" dirty="0" smtClean="0">
                <a:solidFill>
                  <a:srgbClr val="2D4B9B"/>
                </a:solidFill>
                <a:latin typeface="Arial"/>
              </a:rPr>
              <a:t>)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b="1" kern="0" dirty="0" smtClean="0">
                <a:solidFill>
                  <a:schemeClr val="tx2"/>
                </a:solidFill>
                <a:latin typeface="Arial"/>
              </a:rPr>
              <a:t> ~ 2.1 km icosahedral grid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b="1" kern="0" dirty="0">
                <a:solidFill>
                  <a:schemeClr val="tx2"/>
                </a:solidFill>
              </a:rPr>
              <a:t>can be interpolated to the rotated </a:t>
            </a:r>
            <a:r>
              <a:rPr lang="en-US" altLang="de-DE" b="1" kern="0" dirty="0" err="1">
                <a:solidFill>
                  <a:schemeClr val="tx2"/>
                </a:solidFill>
              </a:rPr>
              <a:t>lat-lon</a:t>
            </a:r>
            <a:r>
              <a:rPr lang="en-US" altLang="de-DE" b="1" kern="0" dirty="0">
                <a:solidFill>
                  <a:schemeClr val="tx2"/>
                </a:solidFill>
              </a:rPr>
              <a:t> grid of COSMO-D2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b="1" kern="0" dirty="0" smtClean="0">
                <a:solidFill>
                  <a:schemeClr val="tx2"/>
                </a:solidFill>
                <a:latin typeface="Arial"/>
              </a:rPr>
              <a:t>20 members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b="1" kern="0" dirty="0" smtClean="0">
                <a:solidFill>
                  <a:schemeClr val="tx2"/>
                </a:solidFill>
                <a:latin typeface="Arial"/>
              </a:rPr>
              <a:t>00, 03, 06, 09, 12, 15, 18, 21 UTC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b="1" kern="0" dirty="0" smtClean="0">
                <a:solidFill>
                  <a:schemeClr val="tx2"/>
                </a:solidFill>
                <a:latin typeface="Arial"/>
              </a:rPr>
              <a:t>27 hours (45 hours for 03 UTC)</a:t>
            </a:r>
            <a:br>
              <a:rPr lang="en-US" altLang="de-DE" b="1" kern="0" dirty="0" smtClean="0">
                <a:solidFill>
                  <a:schemeClr val="tx2"/>
                </a:solidFill>
                <a:latin typeface="Arial"/>
              </a:rPr>
            </a:br>
            <a:r>
              <a:rPr lang="en-US" altLang="de-DE" b="1" kern="0" dirty="0" smtClean="0">
                <a:solidFill>
                  <a:schemeClr val="tx2"/>
                </a:solidFill>
                <a:latin typeface="Arial"/>
              </a:rPr>
              <a:t>		</a:t>
            </a:r>
            <a:r>
              <a:rPr lang="en-US" altLang="de-DE" i="1" kern="0" dirty="0" smtClean="0">
                <a:solidFill>
                  <a:schemeClr val="tx2"/>
                </a:solidFill>
              </a:rPr>
              <a:t>(</a:t>
            </a:r>
            <a:r>
              <a:rPr lang="en-US" altLang="de-DE" i="1" kern="0" dirty="0">
                <a:solidFill>
                  <a:schemeClr val="tx2"/>
                </a:solidFill>
              </a:rPr>
              <a:t>planned: 48 hours</a:t>
            </a:r>
            <a:r>
              <a:rPr lang="en-US" altLang="de-DE" i="1" kern="0" dirty="0" smtClean="0">
                <a:solidFill>
                  <a:schemeClr val="tx2"/>
                </a:solidFill>
              </a:rPr>
              <a:t>)</a:t>
            </a:r>
            <a:endParaRPr lang="en-US" altLang="de-DE" b="1" i="1" kern="0" dirty="0" smtClean="0">
              <a:solidFill>
                <a:schemeClr val="tx2"/>
              </a:solidFill>
              <a:latin typeface="Arial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b="1" kern="0" dirty="0" smtClean="0">
                <a:solidFill>
                  <a:srgbClr val="2D4B9B"/>
                </a:solidFill>
                <a:latin typeface="Arial"/>
              </a:rPr>
              <a:t>perturbation of</a:t>
            </a:r>
          </a:p>
          <a:p>
            <a:pPr marL="1200150" lvl="2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en-US" altLang="de-DE" b="1" kern="0" dirty="0" smtClean="0">
                <a:solidFill>
                  <a:srgbClr val="2D4B9B"/>
                </a:solidFill>
                <a:latin typeface="Arial"/>
              </a:rPr>
              <a:t>BC 	      ICON-EU-EPS </a:t>
            </a:r>
          </a:p>
          <a:p>
            <a:pPr marL="1200150" lvl="2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en-US" altLang="de-DE" b="1" kern="0" dirty="0" smtClean="0">
                <a:solidFill>
                  <a:srgbClr val="2D4B9B"/>
                </a:solidFill>
                <a:latin typeface="Arial"/>
              </a:rPr>
              <a:t>physics   randomized pert. </a:t>
            </a:r>
            <a:r>
              <a:rPr lang="en-US" altLang="de-DE" b="1" kern="0" dirty="0" smtClean="0">
                <a:solidFill>
                  <a:srgbClr val="2D4B9B"/>
                </a:solidFill>
                <a:sym typeface="Wingdings"/>
              </a:rPr>
              <a:t> </a:t>
            </a:r>
            <a:endParaRPr lang="en-US" altLang="de-DE" b="1" kern="0" dirty="0" smtClean="0">
              <a:solidFill>
                <a:srgbClr val="2D4B9B"/>
              </a:solidFill>
              <a:latin typeface="Arial"/>
            </a:endParaRPr>
          </a:p>
          <a:p>
            <a:pPr marL="1200150" lvl="2" indent="-28575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en-US" altLang="de-DE" b="1" kern="0" dirty="0" smtClean="0">
                <a:solidFill>
                  <a:srgbClr val="2D4B9B"/>
                </a:solidFill>
              </a:rPr>
              <a:t>IC 	      KENDA</a:t>
            </a:r>
            <a:endParaRPr lang="en-US" altLang="de-DE" b="1" kern="0" dirty="0" smtClean="0">
              <a:solidFill>
                <a:srgbClr val="2D4B9B"/>
              </a:solidFill>
              <a:latin typeface="Arial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b="1" kern="0" dirty="0" smtClean="0">
                <a:solidFill>
                  <a:srgbClr val="2D4B9B"/>
                </a:solidFill>
                <a:latin typeface="Arial"/>
              </a:rPr>
              <a:t>operational in Q1 2021</a:t>
            </a:r>
            <a:r>
              <a:rPr lang="en-US" altLang="de-DE" b="1" kern="0" dirty="0" smtClean="0">
                <a:solidFill>
                  <a:schemeClr val="accent2"/>
                </a:solidFill>
                <a:latin typeface="Arial"/>
              </a:rPr>
              <a:t/>
            </a:r>
            <a:br>
              <a:rPr lang="en-US" altLang="de-DE" b="1" kern="0" dirty="0" smtClean="0">
                <a:solidFill>
                  <a:schemeClr val="accent2"/>
                </a:solidFill>
                <a:latin typeface="Arial"/>
              </a:rPr>
            </a:br>
            <a:r>
              <a:rPr lang="en-US" altLang="de-DE" b="1" kern="0" dirty="0" smtClean="0">
                <a:solidFill>
                  <a:schemeClr val="accent2"/>
                </a:solidFill>
                <a:latin typeface="Arial"/>
              </a:rPr>
              <a:t>(?? 20</a:t>
            </a:r>
            <a:r>
              <a:rPr lang="en-US" altLang="de-DE" b="1" kern="0" baseline="30000" dirty="0" smtClean="0">
                <a:solidFill>
                  <a:schemeClr val="accent2"/>
                </a:solidFill>
                <a:latin typeface="Arial"/>
              </a:rPr>
              <a:t>th</a:t>
            </a:r>
            <a:r>
              <a:rPr lang="en-US" altLang="de-DE" b="1" kern="0" dirty="0" smtClean="0">
                <a:solidFill>
                  <a:schemeClr val="accent2"/>
                </a:solidFill>
                <a:latin typeface="Arial"/>
              </a:rPr>
              <a:t> January 2021 ??)</a:t>
            </a:r>
            <a:r>
              <a:rPr lang="en-US" altLang="de-DE" b="1" kern="0" dirty="0" smtClean="0">
                <a:solidFill>
                  <a:srgbClr val="2D4B9B"/>
                </a:solidFill>
                <a:latin typeface="Arial"/>
              </a:rPr>
              <a:t>	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de-DE" b="1" i="1" kern="0" dirty="0" smtClean="0">
              <a:solidFill>
                <a:srgbClr val="2D4B9B"/>
              </a:solidFill>
              <a:latin typeface="Arial"/>
            </a:endParaRPr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2020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8479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3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895" y="1106155"/>
            <a:ext cx="8362577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342900" indent="-342900">
              <a:spcBef>
                <a:spcPct val="40000"/>
              </a:spcBef>
              <a:buClr>
                <a:schemeClr val="accent1"/>
              </a:buClr>
              <a:defRPr/>
            </a:pPr>
            <a:r>
              <a:rPr lang="de-DE" sz="2400" b="1" dirty="0" smtClean="0">
                <a:solidFill>
                  <a:schemeClr val="tx2"/>
                </a:solidFill>
              </a:rPr>
              <a:t>ICON-D2-EPS   </a:t>
            </a:r>
            <a:r>
              <a:rPr lang="de-DE" sz="2400" i="1" dirty="0" err="1" smtClean="0">
                <a:solidFill>
                  <a:schemeClr val="tx2"/>
                </a:solidFill>
              </a:rPr>
              <a:t>perturbation</a:t>
            </a:r>
            <a:r>
              <a:rPr lang="de-DE" sz="2400" i="1" dirty="0" smtClean="0">
                <a:solidFill>
                  <a:schemeClr val="tx2"/>
                </a:solidFill>
              </a:rPr>
              <a:t> </a:t>
            </a:r>
            <a:r>
              <a:rPr lang="de-DE" sz="2400" i="1" dirty="0" err="1" smtClean="0">
                <a:solidFill>
                  <a:schemeClr val="tx2"/>
                </a:solidFill>
              </a:rPr>
              <a:t>approach</a:t>
            </a:r>
            <a:endParaRPr lang="de-DE" sz="2000" i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>
              <a:spcBef>
                <a:spcPct val="40000"/>
              </a:spcBef>
              <a:buClr>
                <a:schemeClr val="tx2"/>
              </a:buClr>
              <a:buFont typeface="Wingdings" panose="05000000000000000000" pitchFamily="2" charset="2"/>
              <a:buChar char="Ø"/>
              <a:defRPr/>
            </a:pPr>
            <a:endParaRPr lang="de-DE" sz="2000" dirty="0" smtClean="0">
              <a:solidFill>
                <a:schemeClr val="tx2"/>
              </a:solidFill>
            </a:endParaRPr>
          </a:p>
        </p:txBody>
      </p:sp>
      <p:sp>
        <p:nvSpPr>
          <p:cNvPr id="5" name="Foliennummernplatzhalter 2"/>
          <p:cNvSpPr txBox="1">
            <a:spLocks/>
          </p:cNvSpPr>
          <p:nvPr/>
        </p:nvSpPr>
        <p:spPr bwMode="auto">
          <a:xfrm>
            <a:off x="8283575" y="6381750"/>
            <a:ext cx="465138" cy="21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marL="0" algn="r" defTabSz="914400" rtl="0" eaLnBrk="0" latinLnBrk="0" hangingPunct="0"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eaLnBrk="1" hangingPunct="1"/>
            <a:fld id="{6407FF7A-41C7-46EA-8B2F-CC1A703E5D39}" type="slidenum">
              <a:rPr lang="de-DE" altLang="de-DE" smtClean="0">
                <a:solidFill>
                  <a:srgbClr val="000000"/>
                </a:solidFill>
              </a:rPr>
              <a:pPr eaLnBrk="1" hangingPunct="1"/>
              <a:t>3</a:t>
            </a:fld>
            <a:endParaRPr lang="de-DE" altLang="de-DE" dirty="0" smtClean="0">
              <a:solidFill>
                <a:srgbClr val="000000"/>
              </a:solidFill>
            </a:endParaRPr>
          </a:p>
        </p:txBody>
      </p:sp>
      <p:sp>
        <p:nvSpPr>
          <p:cNvPr id="11" name="Inhaltsplatzhalter 1"/>
          <p:cNvSpPr>
            <a:spLocks noGrp="1"/>
          </p:cNvSpPr>
          <p:nvPr>
            <p:ph idx="1"/>
          </p:nvPr>
        </p:nvSpPr>
        <p:spPr>
          <a:xfrm>
            <a:off x="395288" y="1826139"/>
            <a:ext cx="8748712" cy="4318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schemeClr val="tx2"/>
                </a:solidFill>
              </a:rPr>
              <a:t>2-3 different values for each of </a:t>
            </a:r>
            <a:r>
              <a:rPr lang="en-GB" sz="1800" dirty="0" smtClean="0">
                <a:solidFill>
                  <a:schemeClr val="tx2"/>
                </a:solidFill>
              </a:rPr>
              <a:t>17 parameters</a:t>
            </a:r>
            <a:endParaRPr lang="en-GB" sz="1800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2"/>
                </a:solidFill>
              </a:rPr>
              <a:t>each parameter is perturbed in statistically </a:t>
            </a:r>
            <a:r>
              <a:rPr lang="en-GB" sz="1800" dirty="0" smtClean="0">
                <a:solidFill>
                  <a:srgbClr val="FF0000"/>
                </a:solidFill>
              </a:rPr>
              <a:t/>
            </a:r>
            <a:br>
              <a:rPr lang="en-GB" sz="1800" dirty="0" smtClean="0">
                <a:solidFill>
                  <a:srgbClr val="FF0000"/>
                </a:solidFill>
              </a:rPr>
            </a:br>
            <a:r>
              <a:rPr lang="en-GB" sz="1800" dirty="0" smtClean="0">
                <a:solidFill>
                  <a:schemeClr val="tx2"/>
                </a:solidFill>
              </a:rPr>
              <a:t>50% of the members of each model run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schemeClr val="tx2"/>
                </a:solidFill>
              </a:rPr>
              <a:t>for each parameter </a:t>
            </a:r>
            <a:r>
              <a:rPr lang="en-GB" sz="1800" dirty="0" smtClean="0">
                <a:solidFill>
                  <a:schemeClr val="tx2"/>
                </a:solidFill>
              </a:rPr>
              <a:t>separately: </a:t>
            </a:r>
            <a:br>
              <a:rPr lang="en-GB" sz="1800" dirty="0" smtClean="0">
                <a:solidFill>
                  <a:schemeClr val="tx2"/>
                </a:solidFill>
              </a:rPr>
            </a:br>
            <a:r>
              <a:rPr lang="en-GB" sz="1800" b="1" dirty="0" smtClean="0">
                <a:solidFill>
                  <a:schemeClr val="tx2"/>
                </a:solidFill>
              </a:rPr>
              <a:t>random </a:t>
            </a:r>
            <a:r>
              <a:rPr lang="en-GB" sz="1800" b="1" dirty="0">
                <a:solidFill>
                  <a:schemeClr val="tx2"/>
                </a:solidFill>
              </a:rPr>
              <a:t>selection </a:t>
            </a:r>
            <a:r>
              <a:rPr lang="en-GB" sz="1800" dirty="0">
                <a:solidFill>
                  <a:schemeClr val="tx2"/>
                </a:solidFill>
              </a:rPr>
              <a:t>of </a:t>
            </a:r>
            <a:r>
              <a:rPr lang="en-GB" sz="1800" dirty="0" smtClean="0">
                <a:solidFill>
                  <a:schemeClr val="tx2"/>
                </a:solidFill>
              </a:rPr>
              <a:t>members which are perturbed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2"/>
                </a:solidFill>
              </a:rPr>
              <a:t>no restriction in the combination of perturbed parameters in a single member</a:t>
            </a:r>
            <a:br>
              <a:rPr lang="en-GB" sz="1800" dirty="0" smtClean="0">
                <a:solidFill>
                  <a:schemeClr val="tx2"/>
                </a:solidFill>
              </a:rPr>
            </a:br>
            <a:endParaRPr lang="en-GB" sz="1800" dirty="0" smtClean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2"/>
                </a:solidFill>
              </a:rPr>
              <a:t>random selection done independently for </a:t>
            </a:r>
            <a:r>
              <a:rPr lang="en-GB" sz="1800" dirty="0">
                <a:solidFill>
                  <a:schemeClr val="tx2"/>
                </a:solidFill>
              </a:rPr>
              <a:t>each forecast </a:t>
            </a:r>
            <a:r>
              <a:rPr lang="en-GB" sz="1800" dirty="0" smtClean="0">
                <a:solidFill>
                  <a:schemeClr val="tx2"/>
                </a:solidFill>
              </a:rPr>
              <a:t>start </a:t>
            </a:r>
            <a:r>
              <a:rPr lang="en-GB" sz="1800" dirty="0">
                <a:solidFill>
                  <a:schemeClr val="tx2"/>
                </a:solidFill>
              </a:rPr>
              <a:t/>
            </a:r>
            <a:br>
              <a:rPr lang="en-GB" sz="1800" dirty="0">
                <a:solidFill>
                  <a:schemeClr val="tx2"/>
                </a:solidFill>
              </a:rPr>
            </a:br>
            <a:endParaRPr lang="en-GB" sz="1800" dirty="0" smtClean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2"/>
                </a:solidFill>
              </a:rPr>
              <a:t>selected parameter values stay fixed over the forecast </a:t>
            </a:r>
            <a:r>
              <a:rPr lang="en-GB" sz="1800" dirty="0">
                <a:solidFill>
                  <a:schemeClr val="tx2"/>
                </a:solidFill>
              </a:rPr>
              <a:t>range</a:t>
            </a:r>
            <a:br>
              <a:rPr lang="en-GB" sz="1800" dirty="0">
                <a:solidFill>
                  <a:schemeClr val="tx2"/>
                </a:solidFill>
              </a:rPr>
            </a:br>
            <a:endParaRPr lang="en-GB" sz="1800" dirty="0" smtClean="0">
              <a:solidFill>
                <a:schemeClr val="tx2"/>
              </a:solidFill>
            </a:endParaRPr>
          </a:p>
        </p:txBody>
      </p:sp>
      <p:sp>
        <p:nvSpPr>
          <p:cNvPr id="9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2020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17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4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26" name="Textfeld 125"/>
          <p:cNvSpPr txBox="1"/>
          <p:nvPr/>
        </p:nvSpPr>
        <p:spPr>
          <a:xfrm>
            <a:off x="4499992" y="972339"/>
            <a:ext cx="3240360" cy="30777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>
                <a:solidFill>
                  <a:srgbClr val="FF0000"/>
                </a:solidFill>
              </a:rPr>
              <a:t>(tune_)</a:t>
            </a:r>
            <a:r>
              <a:rPr lang="de-DE" sz="1400" i="1" dirty="0" smtClean="0">
                <a:solidFill>
                  <a:srgbClr val="FF0000"/>
                </a:solidFill>
              </a:rPr>
              <a:t>&lt;</a:t>
            </a:r>
            <a:r>
              <a:rPr lang="de-DE" sz="1400" i="1" dirty="0" err="1">
                <a:solidFill>
                  <a:srgbClr val="FF0000"/>
                </a:solidFill>
              </a:rPr>
              <a:t>p</a:t>
            </a:r>
            <a:r>
              <a:rPr lang="de-DE" sz="1400" i="1" baseline="-25000" dirty="0" err="1">
                <a:solidFill>
                  <a:srgbClr val="FF0000"/>
                </a:solidFill>
              </a:rPr>
              <a:t>n</a:t>
            </a:r>
            <a:r>
              <a:rPr lang="de-DE" sz="1400" i="1" dirty="0">
                <a:solidFill>
                  <a:srgbClr val="FF0000"/>
                </a:solidFill>
              </a:rPr>
              <a:t>&gt; </a:t>
            </a:r>
            <a:r>
              <a:rPr lang="de-DE" sz="1400" i="1" dirty="0" smtClean="0">
                <a:solidFill>
                  <a:srgbClr val="FF0000"/>
                </a:solidFill>
              </a:rPr>
              <a:t>= …     </a:t>
            </a:r>
            <a:r>
              <a:rPr lang="de-DE" sz="1400" dirty="0" err="1" smtClean="0">
                <a:solidFill>
                  <a:srgbClr val="FF0000"/>
                </a:solidFill>
              </a:rPr>
              <a:t>range</a:t>
            </a:r>
            <a:r>
              <a:rPr lang="de-DE" sz="1400" dirty="0" smtClean="0">
                <a:solidFill>
                  <a:srgbClr val="FF0000"/>
                </a:solidFill>
              </a:rPr>
              <a:t>_</a:t>
            </a:r>
            <a:r>
              <a:rPr lang="de-DE" sz="1400" i="1" dirty="0" smtClean="0">
                <a:solidFill>
                  <a:srgbClr val="FF0000"/>
                </a:solidFill>
              </a:rPr>
              <a:t>&lt;</a:t>
            </a:r>
            <a:r>
              <a:rPr lang="de-DE" sz="1400" i="1" dirty="0" err="1" smtClean="0">
                <a:solidFill>
                  <a:srgbClr val="FF0000"/>
                </a:solidFill>
              </a:rPr>
              <a:t>p</a:t>
            </a:r>
            <a:r>
              <a:rPr lang="de-DE" sz="1400" i="1" baseline="-25000" dirty="0" err="1" smtClean="0">
                <a:solidFill>
                  <a:srgbClr val="FF0000"/>
                </a:solidFill>
              </a:rPr>
              <a:t>n</a:t>
            </a:r>
            <a:r>
              <a:rPr lang="de-DE" sz="1400" i="1" dirty="0" smtClean="0">
                <a:solidFill>
                  <a:srgbClr val="FF0000"/>
                </a:solidFill>
              </a:rPr>
              <a:t>&gt; </a:t>
            </a:r>
            <a:r>
              <a:rPr lang="de-DE" sz="1400" dirty="0" smtClean="0">
                <a:solidFill>
                  <a:srgbClr val="FF0000"/>
                </a:solidFill>
              </a:rPr>
              <a:t>= …</a:t>
            </a:r>
            <a:endParaRPr lang="de-DE" sz="1400" dirty="0">
              <a:solidFill>
                <a:srgbClr val="FF0000"/>
              </a:solidFill>
            </a:endParaRPr>
          </a:p>
        </p:txBody>
      </p:sp>
      <p:sp>
        <p:nvSpPr>
          <p:cNvPr id="125" name="Textfeld 124"/>
          <p:cNvSpPr txBox="1"/>
          <p:nvPr/>
        </p:nvSpPr>
        <p:spPr>
          <a:xfrm>
            <a:off x="5004048" y="4274512"/>
            <a:ext cx="2126475" cy="73866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 smtClean="0">
                <a:solidFill>
                  <a:srgbClr val="FF0000"/>
                </a:solidFill>
              </a:rPr>
              <a:t>use_ensemble_pert</a:t>
            </a:r>
            <a:r>
              <a:rPr lang="de-DE" sz="1400" dirty="0" smtClean="0">
                <a:solidFill>
                  <a:srgbClr val="FF0000"/>
                </a:solidFill>
              </a:rPr>
              <a:t> = T</a:t>
            </a:r>
          </a:p>
          <a:p>
            <a:pPr algn="ctr"/>
            <a:r>
              <a:rPr lang="de-DE" sz="1400" dirty="0" err="1" smtClean="0">
                <a:solidFill>
                  <a:srgbClr val="FF0000"/>
                </a:solidFill>
              </a:rPr>
              <a:t>itype_pert_gen</a:t>
            </a:r>
            <a:r>
              <a:rPr lang="de-DE" sz="1400" dirty="0" smtClean="0">
                <a:solidFill>
                  <a:srgbClr val="FF0000"/>
                </a:solidFill>
              </a:rPr>
              <a:t>=2</a:t>
            </a:r>
          </a:p>
          <a:p>
            <a:pPr algn="ctr"/>
            <a:r>
              <a:rPr lang="de-DE" sz="1400" dirty="0" err="1" smtClean="0">
                <a:solidFill>
                  <a:srgbClr val="FF0000"/>
                </a:solidFill>
              </a:rPr>
              <a:t>timedep_pert</a:t>
            </a:r>
            <a:r>
              <a:rPr lang="de-DE" sz="1400" dirty="0" smtClean="0">
                <a:solidFill>
                  <a:srgbClr val="FF0000"/>
                </a:solidFill>
              </a:rPr>
              <a:t>=1</a:t>
            </a:r>
            <a:endParaRPr lang="de-DE" sz="1400" dirty="0">
              <a:solidFill>
                <a:srgbClr val="FF0000"/>
              </a:solidFill>
            </a:endParaRPr>
          </a:p>
        </p:txBody>
      </p:sp>
      <p:grpSp>
        <p:nvGrpSpPr>
          <p:cNvPr id="132" name="Gruppieren 131"/>
          <p:cNvGrpSpPr/>
          <p:nvPr/>
        </p:nvGrpSpPr>
        <p:grpSpPr>
          <a:xfrm>
            <a:off x="3835141" y="1340768"/>
            <a:ext cx="4553283" cy="4824536"/>
            <a:chOff x="4483213" y="1340768"/>
            <a:chExt cx="4553283" cy="4824536"/>
          </a:xfrm>
        </p:grpSpPr>
        <p:sp>
          <p:nvSpPr>
            <p:cNvPr id="79" name="Rechteck 78"/>
            <p:cNvSpPr/>
            <p:nvPr/>
          </p:nvSpPr>
          <p:spPr bwMode="auto">
            <a:xfrm>
              <a:off x="5317247" y="1340768"/>
              <a:ext cx="2880320" cy="720080"/>
            </a:xfrm>
            <a:prstGeom prst="rect">
              <a:avLst/>
            </a:prstGeom>
            <a:noFill/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0" lang="de-DE" sz="1400" b="0" i="0" u="none" strike="noStrike" cap="none" normalizeH="0" baseline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pass </a:t>
              </a:r>
              <a:r>
                <a:rPr kumimoji="0" lang="de-DE" sz="1400" b="0" i="0" u="none" strike="noStrike" cap="none" normalizeH="0" baseline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default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</a:t>
              </a:r>
              <a:r>
                <a:rPr kumimoji="0" lang="de-DE" sz="1400" b="0" i="0" u="none" strike="noStrike" cap="none" normalizeH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value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</a:t>
              </a:r>
              <a:r>
                <a:rPr kumimoji="0" lang="de-DE" sz="1400" b="0" i="0" u="none" strike="noStrike" cap="none" normalizeH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and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</a:t>
              </a:r>
              <a:r>
                <a:rPr kumimoji="0" lang="de-DE" sz="1400" b="0" i="0" u="none" strike="noStrike" cap="none" normalizeH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range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</a:t>
              </a:r>
              <a:r>
                <a:rPr kumimoji="0" lang="de-DE" sz="1400" b="0" i="0" u="none" strike="noStrike" cap="none" normalizeH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of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</a:t>
              </a:r>
              <a:r>
                <a:rPr kumimoji="0" lang="de-DE" sz="1400" b="0" i="0" u="none" strike="noStrike" cap="none" normalizeH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perturbation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</a:t>
              </a:r>
              <a:r>
                <a:rPr kumimoji="0" lang="de-DE" sz="1400" b="0" i="0" u="none" strike="noStrike" cap="none" normalizeH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for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n=1,…,17 </a:t>
              </a:r>
              <a:r>
                <a:rPr kumimoji="0" lang="de-DE" sz="1400" b="0" i="0" u="none" strike="noStrike" cap="none" normalizeH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parameters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</a:t>
              </a:r>
              <a:r>
                <a:rPr lang="de-DE" sz="1400" i="1" dirty="0" err="1">
                  <a:solidFill>
                    <a:schemeClr val="tx2"/>
                  </a:solidFill>
                  <a:latin typeface="Arial" charset="0"/>
                </a:rPr>
                <a:t>p</a:t>
              </a:r>
              <a:r>
                <a:rPr lang="de-DE" sz="1400" i="1" baseline="-25000" dirty="0" err="1">
                  <a:solidFill>
                    <a:schemeClr val="tx2"/>
                  </a:solidFill>
                  <a:latin typeface="Arial" charset="0"/>
                </a:rPr>
                <a:t>n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 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via </a:t>
              </a:r>
              <a:r>
                <a:rPr kumimoji="0" lang="de-DE" sz="1400" b="0" i="0" u="none" strike="noStrike" cap="none" normalizeH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namelist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</a:t>
              </a:r>
              <a:endPara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endParaRPr>
            </a:p>
          </p:txBody>
        </p:sp>
        <p:sp>
          <p:nvSpPr>
            <p:cNvPr id="80" name="Rechteck 79"/>
            <p:cNvSpPr/>
            <p:nvPr/>
          </p:nvSpPr>
          <p:spPr bwMode="auto">
            <a:xfrm>
              <a:off x="5004048" y="2751311"/>
              <a:ext cx="1008112" cy="246087"/>
            </a:xfrm>
            <a:prstGeom prst="rect">
              <a:avLst/>
            </a:prstGeom>
            <a:noFill/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1400" b="0" i="0" u="none" strike="noStrike" cap="none" normalizeH="0" baseline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memb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.</a:t>
              </a: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 1</a:t>
              </a:r>
              <a:endPara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endParaRPr>
            </a:p>
          </p:txBody>
        </p:sp>
        <p:sp>
          <p:nvSpPr>
            <p:cNvPr id="82" name="Rechteck 81"/>
            <p:cNvSpPr/>
            <p:nvPr/>
          </p:nvSpPr>
          <p:spPr bwMode="auto">
            <a:xfrm>
              <a:off x="6253351" y="2751311"/>
              <a:ext cx="1008112" cy="246087"/>
            </a:xfrm>
            <a:prstGeom prst="rect">
              <a:avLst/>
            </a:prstGeom>
            <a:noFill/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1400" b="0" i="0" u="none" strike="noStrike" cap="none" normalizeH="0" baseline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memb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.</a:t>
              </a: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 m</a:t>
              </a:r>
              <a:endPara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endParaRPr>
            </a:p>
          </p:txBody>
        </p:sp>
        <p:sp>
          <p:nvSpPr>
            <p:cNvPr id="83" name="Rechteck 82"/>
            <p:cNvSpPr/>
            <p:nvPr/>
          </p:nvSpPr>
          <p:spPr bwMode="auto">
            <a:xfrm>
              <a:off x="7884368" y="2751311"/>
              <a:ext cx="1008112" cy="246087"/>
            </a:xfrm>
            <a:prstGeom prst="rect">
              <a:avLst/>
            </a:prstGeom>
            <a:noFill/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1400" b="0" i="0" u="none" strike="noStrike" cap="none" normalizeH="0" baseline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memb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.</a:t>
              </a: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 20</a:t>
              </a:r>
              <a:endPara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endParaRPr>
            </a:p>
          </p:txBody>
        </p:sp>
        <p:cxnSp>
          <p:nvCxnSpPr>
            <p:cNvPr id="85" name="Gerade Verbindung mit Pfeil 84"/>
            <p:cNvCxnSpPr>
              <a:stCxn id="79" idx="2"/>
              <a:endCxn id="80" idx="0"/>
            </p:cNvCxnSpPr>
            <p:nvPr/>
          </p:nvCxnSpPr>
          <p:spPr bwMode="auto">
            <a:xfrm flipH="1">
              <a:off x="5508104" y="2060848"/>
              <a:ext cx="1249303" cy="69046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7" name="Gerade Verbindung mit Pfeil 86"/>
            <p:cNvCxnSpPr>
              <a:stCxn id="79" idx="2"/>
              <a:endCxn id="82" idx="0"/>
            </p:cNvCxnSpPr>
            <p:nvPr/>
          </p:nvCxnSpPr>
          <p:spPr bwMode="auto">
            <a:xfrm>
              <a:off x="6757407" y="2060848"/>
              <a:ext cx="0" cy="69046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9" name="Gerade Verbindung mit Pfeil 88"/>
            <p:cNvCxnSpPr>
              <a:stCxn id="79" idx="2"/>
              <a:endCxn id="83" idx="0"/>
            </p:cNvCxnSpPr>
            <p:nvPr/>
          </p:nvCxnSpPr>
          <p:spPr bwMode="auto">
            <a:xfrm>
              <a:off x="6757407" y="2060848"/>
              <a:ext cx="1631017" cy="69046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90" name="Textfeld 89"/>
            <p:cNvSpPr txBox="1"/>
            <p:nvPr/>
          </p:nvSpPr>
          <p:spPr>
            <a:xfrm>
              <a:off x="5940152" y="2659558"/>
              <a:ext cx="360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b="1" dirty="0" smtClean="0">
                  <a:solidFill>
                    <a:schemeClr val="tx2"/>
                  </a:solidFill>
                </a:rPr>
                <a:t>…</a:t>
              </a:r>
              <a:endParaRPr lang="de-DE" sz="1400" b="1" dirty="0">
                <a:solidFill>
                  <a:schemeClr val="tx2"/>
                </a:solidFill>
              </a:endParaRPr>
            </a:p>
          </p:txBody>
        </p:sp>
        <p:sp>
          <p:nvSpPr>
            <p:cNvPr id="91" name="Textfeld 90"/>
            <p:cNvSpPr txBox="1"/>
            <p:nvPr/>
          </p:nvSpPr>
          <p:spPr>
            <a:xfrm>
              <a:off x="7380312" y="2662525"/>
              <a:ext cx="360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b="1" dirty="0" smtClean="0">
                  <a:solidFill>
                    <a:schemeClr val="tx2"/>
                  </a:solidFill>
                </a:rPr>
                <a:t>…</a:t>
              </a:r>
              <a:endParaRPr lang="de-DE" sz="1400" b="1" dirty="0">
                <a:solidFill>
                  <a:schemeClr val="tx2"/>
                </a:solidFill>
              </a:endParaRPr>
            </a:p>
          </p:txBody>
        </p:sp>
        <p:sp>
          <p:nvSpPr>
            <p:cNvPr id="92" name="Rechteck 91"/>
            <p:cNvSpPr/>
            <p:nvPr/>
          </p:nvSpPr>
          <p:spPr bwMode="auto">
            <a:xfrm>
              <a:off x="5973708" y="3551342"/>
              <a:ext cx="1584176" cy="525730"/>
            </a:xfrm>
            <a:prstGeom prst="rect">
              <a:avLst/>
            </a:prstGeom>
            <a:noFill/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0" lang="de-DE" sz="1400" b="0" i="0" u="none" strike="noStrike" cap="none" normalizeH="0" baseline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random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variable</a:t>
              </a:r>
              <a:b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</a:b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0 ≤ </a:t>
              </a:r>
              <a:r>
                <a:rPr kumimoji="0" lang="el-GR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α</a:t>
              </a:r>
              <a:r>
                <a:rPr kumimoji="0" lang="de-DE" sz="1400" b="0" i="0" u="none" strike="noStrike" cap="none" normalizeH="0" baseline="-2500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n,m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&lt; 1</a:t>
              </a:r>
              <a:endPara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endParaRPr>
            </a:p>
          </p:txBody>
        </p:sp>
        <p:cxnSp>
          <p:nvCxnSpPr>
            <p:cNvPr id="93" name="Gerade Verbindung mit Pfeil 92"/>
            <p:cNvCxnSpPr>
              <a:stCxn id="82" idx="2"/>
              <a:endCxn id="92" idx="0"/>
            </p:cNvCxnSpPr>
            <p:nvPr/>
          </p:nvCxnSpPr>
          <p:spPr bwMode="auto">
            <a:xfrm>
              <a:off x="6757407" y="2997398"/>
              <a:ext cx="8389" cy="55394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94" name="Textfeld 93"/>
            <p:cNvSpPr txBox="1"/>
            <p:nvPr/>
          </p:nvSpPr>
          <p:spPr>
            <a:xfrm>
              <a:off x="5397853" y="3265239"/>
              <a:ext cx="360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b="1" dirty="0" smtClean="0">
                  <a:solidFill>
                    <a:schemeClr val="tx2"/>
                  </a:solidFill>
                </a:rPr>
                <a:t>…</a:t>
              </a:r>
              <a:endParaRPr lang="de-DE" sz="1400" b="1" dirty="0">
                <a:solidFill>
                  <a:schemeClr val="tx2"/>
                </a:solidFill>
              </a:endParaRPr>
            </a:p>
          </p:txBody>
        </p:sp>
        <p:sp>
          <p:nvSpPr>
            <p:cNvPr id="95" name="Textfeld 94"/>
            <p:cNvSpPr txBox="1"/>
            <p:nvPr/>
          </p:nvSpPr>
          <p:spPr>
            <a:xfrm>
              <a:off x="7596336" y="3255367"/>
              <a:ext cx="360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b="1" dirty="0" smtClean="0">
                  <a:solidFill>
                    <a:schemeClr val="tx2"/>
                  </a:solidFill>
                </a:rPr>
                <a:t>…</a:t>
              </a:r>
              <a:endParaRPr lang="de-DE" sz="1400" b="1" dirty="0">
                <a:solidFill>
                  <a:schemeClr val="tx2"/>
                </a:solidFill>
              </a:endParaRPr>
            </a:p>
          </p:txBody>
        </p:sp>
        <p:cxnSp>
          <p:nvCxnSpPr>
            <p:cNvPr id="96" name="Gerade Verbindung mit Pfeil 95"/>
            <p:cNvCxnSpPr/>
            <p:nvPr/>
          </p:nvCxnSpPr>
          <p:spPr bwMode="auto">
            <a:xfrm>
              <a:off x="5541660" y="3000891"/>
              <a:ext cx="0" cy="28803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7" name="Gerade Verbindung mit Pfeil 96"/>
            <p:cNvCxnSpPr/>
            <p:nvPr/>
          </p:nvCxnSpPr>
          <p:spPr bwMode="auto">
            <a:xfrm>
              <a:off x="8405202" y="3000891"/>
              <a:ext cx="0" cy="28803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98" name="Rechteck 97"/>
            <p:cNvSpPr/>
            <p:nvPr/>
          </p:nvSpPr>
          <p:spPr bwMode="auto">
            <a:xfrm>
              <a:off x="4483213" y="5495558"/>
              <a:ext cx="2160241" cy="525730"/>
            </a:xfrm>
            <a:prstGeom prst="rect">
              <a:avLst/>
            </a:prstGeom>
            <a:noFill/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0 ≤ </a:t>
              </a:r>
              <a:r>
                <a:rPr kumimoji="0" lang="el-GR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α</a:t>
              </a:r>
              <a:r>
                <a:rPr kumimoji="0" lang="de-DE" sz="1400" b="0" i="0" u="none" strike="noStrike" cap="none" normalizeH="0" baseline="-2500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n,m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&lt; 0.5 </a:t>
              </a:r>
              <a:r>
                <a:rPr kumimoji="0" lang="de-DE" sz="16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→ </a:t>
              </a:r>
              <a:r>
                <a:rPr kumimoji="0" lang="de-DE" sz="1400" b="0" i="0" u="none" strike="noStrike" cap="none" normalizeH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def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.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/>
              </a:r>
              <a:b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</a:b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0.5 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≤ </a:t>
              </a:r>
              <a:r>
                <a:rPr lang="el-GR" sz="1400" dirty="0">
                  <a:solidFill>
                    <a:schemeClr val="tx2"/>
                  </a:solidFill>
                  <a:latin typeface="Arial" charset="0"/>
                </a:rPr>
                <a:t>α</a:t>
              </a:r>
              <a:r>
                <a:rPr lang="de-DE" sz="1400" baseline="-25000" dirty="0" err="1">
                  <a:solidFill>
                    <a:schemeClr val="tx2"/>
                  </a:solidFill>
                  <a:latin typeface="Arial" charset="0"/>
                </a:rPr>
                <a:t>n,m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 &lt; 1</a:t>
              </a: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 </a:t>
              </a:r>
              <a:r>
                <a:rPr lang="de-DE" sz="1600" dirty="0">
                  <a:solidFill>
                    <a:schemeClr val="tx2"/>
                  </a:solidFill>
                  <a:latin typeface="Arial" charset="0"/>
                </a:rPr>
                <a:t>→ </a:t>
              </a:r>
              <a:r>
                <a:rPr lang="de-DE" sz="1400" dirty="0" err="1" smtClean="0">
                  <a:solidFill>
                    <a:schemeClr val="tx2"/>
                  </a:solidFill>
                  <a:latin typeface="Arial" charset="0"/>
                </a:rPr>
                <a:t>pert</a:t>
              </a: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.  </a:t>
              </a:r>
              <a:endPara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endParaRPr>
            </a:p>
          </p:txBody>
        </p:sp>
        <p:sp>
          <p:nvSpPr>
            <p:cNvPr id="99" name="Rechteck 98"/>
            <p:cNvSpPr/>
            <p:nvPr/>
          </p:nvSpPr>
          <p:spPr bwMode="auto">
            <a:xfrm>
              <a:off x="6787470" y="5243530"/>
              <a:ext cx="2249026" cy="921774"/>
            </a:xfrm>
            <a:prstGeom prst="rect">
              <a:avLst/>
            </a:prstGeom>
            <a:noFill/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  0 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≤ </a:t>
              </a:r>
              <a:r>
                <a:rPr kumimoji="0" lang="el-GR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α</a:t>
              </a:r>
              <a:r>
                <a:rPr kumimoji="0" lang="de-DE" sz="1400" b="0" i="0" u="none" strike="noStrike" cap="none" normalizeH="0" baseline="-2500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n,m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 &lt; 0.25 </a:t>
              </a:r>
              <a:r>
                <a:rPr kumimoji="0" lang="de-DE" sz="16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→ </a:t>
              </a:r>
              <a:r>
                <a:rPr kumimoji="0" lang="de-DE" sz="1400" b="0" i="0" u="none" strike="noStrike" cap="none" normalizeH="0" dirty="0" err="1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pert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  <a:t>. 1</a:t>
              </a:r>
              <a:b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2"/>
                  </a:solidFill>
                  <a:effectLst/>
                  <a:latin typeface="Arial" charset="0"/>
                </a:rPr>
              </a:b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0.25 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≤ </a:t>
              </a:r>
              <a:r>
                <a:rPr lang="el-GR" sz="1400" dirty="0">
                  <a:solidFill>
                    <a:schemeClr val="tx2"/>
                  </a:solidFill>
                  <a:latin typeface="Arial" charset="0"/>
                </a:rPr>
                <a:t>α</a:t>
              </a:r>
              <a:r>
                <a:rPr lang="de-DE" sz="1400" baseline="-25000" dirty="0" err="1">
                  <a:solidFill>
                    <a:schemeClr val="tx2"/>
                  </a:solidFill>
                  <a:latin typeface="Arial" charset="0"/>
                </a:rPr>
                <a:t>n,m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 &lt; </a:t>
              </a: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0.75 </a:t>
              </a:r>
              <a:r>
                <a:rPr lang="de-DE" sz="1600" dirty="0">
                  <a:solidFill>
                    <a:schemeClr val="tx2"/>
                  </a:solidFill>
                  <a:latin typeface="Arial" charset="0"/>
                </a:rPr>
                <a:t>→ </a:t>
              </a:r>
              <a:r>
                <a:rPr lang="de-DE" sz="1400" dirty="0" err="1" smtClean="0">
                  <a:solidFill>
                    <a:schemeClr val="tx2"/>
                  </a:solidFill>
                  <a:latin typeface="Arial" charset="0"/>
                </a:rPr>
                <a:t>def</a:t>
              </a: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.</a:t>
              </a:r>
              <a:b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</a:b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0.75 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≤ </a:t>
              </a:r>
              <a:r>
                <a:rPr lang="el-GR" sz="1400" dirty="0">
                  <a:solidFill>
                    <a:schemeClr val="tx2"/>
                  </a:solidFill>
                  <a:latin typeface="Arial" charset="0"/>
                </a:rPr>
                <a:t>α</a:t>
              </a:r>
              <a:r>
                <a:rPr lang="de-DE" sz="1400" baseline="-25000" dirty="0" err="1">
                  <a:solidFill>
                    <a:schemeClr val="tx2"/>
                  </a:solidFill>
                  <a:latin typeface="Arial" charset="0"/>
                </a:rPr>
                <a:t>n,m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 &lt; 1</a:t>
              </a: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 </a:t>
              </a:r>
              <a:r>
                <a:rPr lang="de-DE" sz="1600" dirty="0">
                  <a:solidFill>
                    <a:schemeClr val="tx2"/>
                  </a:solidFill>
                  <a:latin typeface="Arial" charset="0"/>
                </a:rPr>
                <a:t>→ </a:t>
              </a:r>
              <a:r>
                <a:rPr lang="de-DE" sz="1400" dirty="0" err="1">
                  <a:solidFill>
                    <a:schemeClr val="tx2"/>
                  </a:solidFill>
                  <a:latin typeface="Arial" charset="0"/>
                </a:rPr>
                <a:t>pert</a:t>
              </a:r>
              <a:r>
                <a:rPr lang="de-DE" sz="1400" dirty="0">
                  <a:solidFill>
                    <a:schemeClr val="tx2"/>
                  </a:solidFill>
                  <a:latin typeface="Arial" charset="0"/>
                </a:rPr>
                <a:t>. </a:t>
              </a:r>
              <a:r>
                <a:rPr lang="de-DE" sz="1400" dirty="0" smtClean="0">
                  <a:solidFill>
                    <a:schemeClr val="tx2"/>
                  </a:solidFill>
                  <a:latin typeface="Arial" charset="0"/>
                </a:rPr>
                <a:t>2</a:t>
              </a:r>
              <a:endPara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endParaRPr>
            </a:p>
          </p:txBody>
        </p:sp>
        <p:cxnSp>
          <p:nvCxnSpPr>
            <p:cNvPr id="101" name="Gerade Verbindung 100"/>
            <p:cNvCxnSpPr>
              <a:stCxn id="92" idx="1"/>
            </p:cNvCxnSpPr>
            <p:nvPr/>
          </p:nvCxnSpPr>
          <p:spPr bwMode="auto">
            <a:xfrm flipH="1">
              <a:off x="5557318" y="3814207"/>
              <a:ext cx="416390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5" name="Gerade Verbindung mit Pfeil 104"/>
            <p:cNvCxnSpPr>
              <a:endCxn id="98" idx="0"/>
            </p:cNvCxnSpPr>
            <p:nvPr/>
          </p:nvCxnSpPr>
          <p:spPr bwMode="auto">
            <a:xfrm>
              <a:off x="5562214" y="3814207"/>
              <a:ext cx="1120" cy="168135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8" name="Gerade Verbindung 107"/>
            <p:cNvCxnSpPr/>
            <p:nvPr/>
          </p:nvCxnSpPr>
          <p:spPr bwMode="auto">
            <a:xfrm>
              <a:off x="7557884" y="3814207"/>
              <a:ext cx="332425" cy="44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0" name="Gerade Verbindung mit Pfeil 109"/>
            <p:cNvCxnSpPr/>
            <p:nvPr/>
          </p:nvCxnSpPr>
          <p:spPr bwMode="auto">
            <a:xfrm>
              <a:off x="7903594" y="3805818"/>
              <a:ext cx="8389" cy="142932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27" name="Textfeld 126"/>
            <p:cNvSpPr txBox="1"/>
            <p:nvPr/>
          </p:nvSpPr>
          <p:spPr>
            <a:xfrm rot="16200000">
              <a:off x="4581873" y="4283224"/>
              <a:ext cx="14401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i="1" dirty="0" smtClean="0">
                  <a:solidFill>
                    <a:schemeClr val="tx2"/>
                  </a:solidFill>
                </a:rPr>
                <a:t>1 </a:t>
              </a:r>
              <a:r>
                <a:rPr lang="de-DE" sz="1400" i="1" dirty="0" err="1" smtClean="0">
                  <a:solidFill>
                    <a:schemeClr val="tx2"/>
                  </a:solidFill>
                </a:rPr>
                <a:t>perturbation</a:t>
              </a:r>
              <a:endParaRPr lang="de-DE" sz="1400" i="1" dirty="0">
                <a:solidFill>
                  <a:schemeClr val="tx2"/>
                </a:solidFill>
              </a:endParaRPr>
            </a:p>
          </p:txBody>
        </p:sp>
        <p:sp>
          <p:nvSpPr>
            <p:cNvPr id="128" name="Textfeld 127"/>
            <p:cNvSpPr txBox="1"/>
            <p:nvPr/>
          </p:nvSpPr>
          <p:spPr>
            <a:xfrm rot="16200000">
              <a:off x="7390185" y="4355232"/>
              <a:ext cx="14401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i="1" dirty="0">
                  <a:solidFill>
                    <a:schemeClr val="tx2"/>
                  </a:solidFill>
                </a:rPr>
                <a:t>2</a:t>
              </a:r>
              <a:r>
                <a:rPr lang="de-DE" sz="1400" i="1" dirty="0" smtClean="0">
                  <a:solidFill>
                    <a:schemeClr val="tx2"/>
                  </a:solidFill>
                </a:rPr>
                <a:t> </a:t>
              </a:r>
              <a:r>
                <a:rPr lang="de-DE" sz="1400" i="1" dirty="0" err="1" smtClean="0">
                  <a:solidFill>
                    <a:schemeClr val="tx2"/>
                  </a:solidFill>
                </a:rPr>
                <a:t>perturbations</a:t>
              </a:r>
              <a:endParaRPr lang="de-DE" sz="1400" i="1" dirty="0">
                <a:solidFill>
                  <a:schemeClr val="tx2"/>
                </a:solidFill>
              </a:endParaRPr>
            </a:p>
          </p:txBody>
        </p:sp>
      </p:grpSp>
      <p:sp>
        <p:nvSpPr>
          <p:cNvPr id="136" name="Textfeld 135"/>
          <p:cNvSpPr txBox="1"/>
          <p:nvPr/>
        </p:nvSpPr>
        <p:spPr>
          <a:xfrm rot="16200000">
            <a:off x="2716297" y="1773089"/>
            <a:ext cx="2064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i="1" dirty="0" smtClean="0">
                <a:solidFill>
                  <a:schemeClr val="tx2"/>
                </a:solidFill>
              </a:rPr>
              <a:t>ICON-LAM-EPS</a:t>
            </a:r>
            <a:endParaRPr lang="de-DE" b="1" i="1" dirty="0">
              <a:solidFill>
                <a:schemeClr val="tx2"/>
              </a:solidFill>
            </a:endParaRPr>
          </a:p>
        </p:txBody>
      </p:sp>
      <p:sp>
        <p:nvSpPr>
          <p:cNvPr id="138" name="Textfeld 137"/>
          <p:cNvSpPr txBox="1"/>
          <p:nvPr/>
        </p:nvSpPr>
        <p:spPr>
          <a:xfrm rot="16200000">
            <a:off x="2093302" y="4225444"/>
            <a:ext cx="3258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i="1" dirty="0" err="1" smtClean="0">
                <a:solidFill>
                  <a:srgbClr val="FF0000"/>
                </a:solidFill>
              </a:rPr>
              <a:t>within</a:t>
            </a:r>
            <a:r>
              <a:rPr lang="de-DE" b="1" i="1" dirty="0" smtClean="0">
                <a:solidFill>
                  <a:srgbClr val="FF0000"/>
                </a:solidFill>
              </a:rPr>
              <a:t> </a:t>
            </a:r>
            <a:r>
              <a:rPr lang="de-DE" b="1" i="1" dirty="0" err="1" smtClean="0">
                <a:solidFill>
                  <a:srgbClr val="FF0000"/>
                </a:solidFill>
              </a:rPr>
              <a:t>the</a:t>
            </a:r>
            <a:r>
              <a:rPr lang="de-DE" b="1" i="1" dirty="0" smtClean="0">
                <a:solidFill>
                  <a:srgbClr val="FF0000"/>
                </a:solidFill>
              </a:rPr>
              <a:t> </a:t>
            </a:r>
            <a:r>
              <a:rPr lang="de-DE" b="1" i="1" dirty="0" err="1" smtClean="0">
                <a:solidFill>
                  <a:srgbClr val="FF0000"/>
                </a:solidFill>
              </a:rPr>
              <a:t>model</a:t>
            </a:r>
            <a:endParaRPr lang="de-DE" b="1" i="1" dirty="0">
              <a:solidFill>
                <a:srgbClr val="FF0000"/>
              </a:solidFill>
            </a:endParaRPr>
          </a:p>
        </p:txBody>
      </p:sp>
      <p:sp>
        <p:nvSpPr>
          <p:cNvPr id="52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2020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1" name="Rectangle 3"/>
          <p:cNvSpPr>
            <a:spLocks noChangeArrowheads="1"/>
          </p:cNvSpPr>
          <p:nvPr/>
        </p:nvSpPr>
        <p:spPr bwMode="auto">
          <a:xfrm>
            <a:off x="323528" y="1106155"/>
            <a:ext cx="3079921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342900" indent="-342900">
              <a:spcBef>
                <a:spcPct val="40000"/>
              </a:spcBef>
              <a:buClr>
                <a:schemeClr val="accent1"/>
              </a:buClr>
              <a:defRPr/>
            </a:pPr>
            <a:r>
              <a:rPr lang="en-US" sz="2000" b="1" dirty="0" smtClean="0">
                <a:solidFill>
                  <a:schemeClr val="tx2"/>
                </a:solidFill>
              </a:rPr>
              <a:t>Scheme for</a:t>
            </a:r>
          </a:p>
          <a:p>
            <a:pPr marL="342900" indent="-342900">
              <a:spcBef>
                <a:spcPct val="40000"/>
              </a:spcBef>
              <a:buClr>
                <a:schemeClr val="accent1"/>
              </a:buClr>
              <a:defRPr/>
            </a:pPr>
            <a:r>
              <a:rPr lang="en-US" sz="2000" b="1" dirty="0" smtClean="0">
                <a:solidFill>
                  <a:schemeClr val="tx2"/>
                </a:solidFill>
              </a:rPr>
              <a:t>parameter perturbations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sz="2000" dirty="0" smtClean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dirty="0" smtClean="0">
                <a:solidFill>
                  <a:schemeClr val="tx2"/>
                </a:solidFill>
              </a:rPr>
              <a:t> 2-3 </a:t>
            </a:r>
            <a:r>
              <a:rPr lang="en-GB" sz="2000" dirty="0">
                <a:solidFill>
                  <a:schemeClr val="tx2"/>
                </a:solidFill>
              </a:rPr>
              <a:t>different values for each of </a:t>
            </a:r>
            <a:r>
              <a:rPr lang="en-GB" sz="2000" dirty="0" smtClean="0">
                <a:solidFill>
                  <a:schemeClr val="tx2"/>
                </a:solidFill>
              </a:rPr>
              <a:t>17 </a:t>
            </a:r>
            <a:r>
              <a:rPr lang="en-GB" sz="2000" dirty="0">
                <a:solidFill>
                  <a:schemeClr val="tx2"/>
                </a:solidFill>
              </a:rPr>
              <a:t>parameters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sz="2000" dirty="0" smtClean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dirty="0" smtClean="0">
                <a:solidFill>
                  <a:schemeClr val="tx2"/>
                </a:solidFill>
              </a:rPr>
              <a:t> for each parameter </a:t>
            </a:r>
            <a:r>
              <a:rPr lang="en-GB" sz="2000" dirty="0">
                <a:solidFill>
                  <a:schemeClr val="tx2"/>
                </a:solidFill>
              </a:rPr>
              <a:t>separately: </a:t>
            </a:r>
            <a:br>
              <a:rPr lang="en-GB" sz="2000" dirty="0">
                <a:solidFill>
                  <a:schemeClr val="tx2"/>
                </a:solidFill>
              </a:rPr>
            </a:br>
            <a:r>
              <a:rPr lang="en-GB" sz="2000" b="1" dirty="0">
                <a:solidFill>
                  <a:schemeClr val="tx2"/>
                </a:solidFill>
              </a:rPr>
              <a:t>random selection </a:t>
            </a:r>
            <a:r>
              <a:rPr lang="en-GB" sz="2000" dirty="0">
                <a:solidFill>
                  <a:schemeClr val="tx2"/>
                </a:solidFill>
              </a:rPr>
              <a:t>of members which are </a:t>
            </a:r>
            <a:r>
              <a:rPr lang="en-GB" sz="2000" dirty="0" smtClean="0">
                <a:solidFill>
                  <a:schemeClr val="tx2"/>
                </a:solidFill>
              </a:rPr>
              <a:t>perturbed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sz="2000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dirty="0" smtClean="0">
                <a:solidFill>
                  <a:schemeClr val="tx2"/>
                </a:solidFill>
              </a:rPr>
              <a:t> selected </a:t>
            </a:r>
            <a:r>
              <a:rPr lang="en-GB" sz="2000" dirty="0">
                <a:solidFill>
                  <a:schemeClr val="tx2"/>
                </a:solidFill>
              </a:rPr>
              <a:t>parameter values stay fixed over the forecast range</a:t>
            </a:r>
            <a:br>
              <a:rPr lang="en-GB" sz="2000" dirty="0">
                <a:solidFill>
                  <a:schemeClr val="tx2"/>
                </a:solidFill>
              </a:rPr>
            </a:br>
            <a:endParaRPr lang="en-US" sz="20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0141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" grpId="0" animBg="1"/>
      <p:bldP spid="125" grpId="0" animBg="1"/>
      <p:bldP spid="1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21A7FD-4EA5-4CF2-AC8B-F916934EF5DE}" type="slidenum">
              <a:rPr lang="de-DE" smtClean="0">
                <a:solidFill>
                  <a:srgbClr val="000000"/>
                </a:solidFill>
              </a:rPr>
              <a:t>5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7896" y="1106155"/>
            <a:ext cx="85065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marL="342900" indent="-342900">
              <a:spcBef>
                <a:spcPct val="40000"/>
              </a:spcBef>
              <a:buClr>
                <a:schemeClr val="accent1"/>
              </a:buClr>
              <a:defRPr/>
            </a:pPr>
            <a:r>
              <a:rPr lang="en-GB" sz="2400" b="1" dirty="0" smtClean="0">
                <a:solidFill>
                  <a:schemeClr val="tx2"/>
                </a:solidFill>
              </a:rPr>
              <a:t>Verification results for the pre-operational set-up</a:t>
            </a:r>
            <a:endParaRPr lang="en-GB" sz="2000" i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Inhaltsplatzhalter 1"/>
          <p:cNvSpPr>
            <a:spLocks noGrp="1"/>
          </p:cNvSpPr>
          <p:nvPr>
            <p:ph idx="1"/>
          </p:nvPr>
        </p:nvSpPr>
        <p:spPr>
          <a:xfrm>
            <a:off x="395288" y="1556792"/>
            <a:ext cx="8425184" cy="2135969"/>
          </a:xfrm>
        </p:spPr>
        <p:txBody>
          <a:bodyPr>
            <a:spAutoFit/>
          </a:bodyPr>
          <a:lstStyle/>
          <a:p>
            <a:pPr marL="0" indent="0">
              <a:spcAft>
                <a:spcPts val="600"/>
              </a:spcAft>
              <a:buNone/>
            </a:pPr>
            <a:endParaRPr lang="en-GB" sz="1800" dirty="0" smtClean="0">
              <a:solidFill>
                <a:schemeClr val="tx2"/>
              </a:solidFill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2"/>
                </a:solidFill>
              </a:rPr>
              <a:t>August 2020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2"/>
                </a:solidFill>
              </a:rPr>
              <a:t>00 and 12 UTC runs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chemeClr val="tx2"/>
                </a:solidFill>
              </a:rPr>
              <a:t>Compared to operational COSMO-D2-EPS</a:t>
            </a:r>
          </a:p>
          <a:p>
            <a:pPr marL="0" indent="0">
              <a:spcAft>
                <a:spcPts val="600"/>
              </a:spcAft>
              <a:buNone/>
            </a:pPr>
            <a:endParaRPr lang="en-GB" sz="1800" dirty="0" smtClean="0">
              <a:solidFill>
                <a:schemeClr val="tx2"/>
              </a:solidFill>
            </a:endParaRPr>
          </a:p>
        </p:txBody>
      </p:sp>
      <p:sp>
        <p:nvSpPr>
          <p:cNvPr id="7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2020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3093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Foliennummernplatzhalter 2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407FF7A-41C7-46EA-8B2F-CC1A703E5D39}" type="slidenum">
              <a:rPr lang="de-DE" altLang="de-DE" smtClean="0">
                <a:solidFill>
                  <a:srgbClr val="000000"/>
                </a:solidFill>
              </a:rPr>
              <a:pPr eaLnBrk="1" hangingPunct="1"/>
              <a:t>6</a:t>
            </a:fld>
            <a:endParaRPr lang="de-DE" altLang="de-DE" dirty="0" smtClean="0">
              <a:solidFill>
                <a:srgbClr val="000000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99070"/>
            <a:ext cx="5794056" cy="5867399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 bwMode="auto">
          <a:xfrm>
            <a:off x="1897430" y="1135018"/>
            <a:ext cx="360040" cy="216024"/>
          </a:xfrm>
          <a:prstGeom prst="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hteck 5"/>
          <p:cNvSpPr/>
          <p:nvPr/>
        </p:nvSpPr>
        <p:spPr bwMode="auto">
          <a:xfrm>
            <a:off x="4520540" y="1135018"/>
            <a:ext cx="360040" cy="216024"/>
          </a:xfrm>
          <a:prstGeom prst="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827584" y="1916832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T_2M</a:t>
            </a:r>
            <a:endParaRPr lang="de-DE" sz="1400" dirty="0"/>
          </a:p>
        </p:txBody>
      </p:sp>
      <p:sp>
        <p:nvSpPr>
          <p:cNvPr id="9" name="Textfeld 8"/>
          <p:cNvSpPr txBox="1"/>
          <p:nvPr/>
        </p:nvSpPr>
        <p:spPr>
          <a:xfrm>
            <a:off x="827584" y="2905199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TD_2M</a:t>
            </a:r>
            <a:endParaRPr lang="de-DE" sz="1400" dirty="0"/>
          </a:p>
        </p:txBody>
      </p:sp>
      <p:sp>
        <p:nvSpPr>
          <p:cNvPr id="10" name="Textfeld 9"/>
          <p:cNvSpPr txBox="1"/>
          <p:nvPr/>
        </p:nvSpPr>
        <p:spPr>
          <a:xfrm>
            <a:off x="827584" y="3841303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1h-RR</a:t>
            </a:r>
            <a:endParaRPr lang="de-DE" sz="1400" dirty="0"/>
          </a:p>
        </p:txBody>
      </p:sp>
      <p:sp>
        <p:nvSpPr>
          <p:cNvPr id="11" name="Textfeld 10"/>
          <p:cNvSpPr txBox="1"/>
          <p:nvPr/>
        </p:nvSpPr>
        <p:spPr>
          <a:xfrm>
            <a:off x="827584" y="4777407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FF</a:t>
            </a:r>
            <a:endParaRPr lang="de-DE" sz="1400" dirty="0"/>
          </a:p>
        </p:txBody>
      </p:sp>
      <p:sp>
        <p:nvSpPr>
          <p:cNvPr id="13" name="Textfeld 12"/>
          <p:cNvSpPr txBox="1"/>
          <p:nvPr/>
        </p:nvSpPr>
        <p:spPr>
          <a:xfrm>
            <a:off x="827584" y="5713511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1h </a:t>
            </a:r>
            <a:r>
              <a:rPr lang="de-DE" sz="1400" dirty="0" err="1" smtClean="0"/>
              <a:t>gusts</a:t>
            </a:r>
            <a:endParaRPr lang="de-DE" sz="1400" dirty="0"/>
          </a:p>
        </p:txBody>
      </p:sp>
      <p:sp>
        <p:nvSpPr>
          <p:cNvPr id="14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2020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6156176" y="1351042"/>
            <a:ext cx="29158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chemeClr val="tx2"/>
                </a:solidFill>
              </a:rPr>
              <a:t>Relative </a:t>
            </a:r>
            <a:r>
              <a:rPr lang="de-DE" b="1" dirty="0" err="1" smtClean="0">
                <a:solidFill>
                  <a:schemeClr val="tx2"/>
                </a:solidFill>
              </a:rPr>
              <a:t>change</a:t>
            </a:r>
            <a:r>
              <a:rPr lang="de-DE" b="1" dirty="0" smtClean="0">
                <a:solidFill>
                  <a:schemeClr val="tx2"/>
                </a:solidFill>
              </a:rPr>
              <a:t> in CRPS</a:t>
            </a:r>
          </a:p>
          <a:p>
            <a:endParaRPr lang="de-DE" b="1" dirty="0">
              <a:solidFill>
                <a:schemeClr val="tx2"/>
              </a:solidFill>
            </a:endParaRPr>
          </a:p>
          <a:p>
            <a:r>
              <a:rPr lang="de-DE" b="1" dirty="0" smtClean="0">
                <a:solidFill>
                  <a:schemeClr val="tx2"/>
                </a:solidFill>
              </a:rPr>
              <a:t>00, 12 UTC </a:t>
            </a:r>
            <a:r>
              <a:rPr lang="de-DE" b="1" dirty="0" err="1" smtClean="0">
                <a:solidFill>
                  <a:schemeClr val="tx2"/>
                </a:solidFill>
              </a:rPr>
              <a:t>runs</a:t>
            </a:r>
            <a:endParaRPr lang="de-DE" b="1" dirty="0" smtClean="0">
              <a:solidFill>
                <a:schemeClr val="tx2"/>
              </a:solidFill>
            </a:endParaRPr>
          </a:p>
          <a:p>
            <a:endParaRPr lang="de-DE" b="1" dirty="0">
              <a:solidFill>
                <a:schemeClr val="tx2"/>
              </a:solidFill>
            </a:endParaRPr>
          </a:p>
          <a:p>
            <a:r>
              <a:rPr lang="en-GB" b="1" dirty="0">
                <a:solidFill>
                  <a:srgbClr val="00CC00"/>
                </a:solidFill>
              </a:rPr>
              <a:t>ICON-D2-EPS </a:t>
            </a:r>
            <a:r>
              <a:rPr lang="en-GB" b="1" dirty="0">
                <a:solidFill>
                  <a:schemeClr val="tx2"/>
                </a:solidFill>
              </a:rPr>
              <a:t>or </a:t>
            </a:r>
            <a:r>
              <a:rPr lang="en-GB" b="1" dirty="0">
                <a:solidFill>
                  <a:srgbClr val="FF0000"/>
                </a:solidFill>
              </a:rPr>
              <a:t>COSMO-D2-EPS </a:t>
            </a:r>
            <a:r>
              <a:rPr lang="en-GB" b="1" dirty="0">
                <a:solidFill>
                  <a:schemeClr val="tx2"/>
                </a:solidFill>
              </a:rPr>
              <a:t>better</a:t>
            </a:r>
            <a:endParaRPr lang="en-GB" sz="1600" i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de-DE" b="1" dirty="0">
              <a:solidFill>
                <a:schemeClr val="tx2"/>
              </a:solidFill>
            </a:endParaRPr>
          </a:p>
        </p:txBody>
      </p:sp>
      <p:sp>
        <p:nvSpPr>
          <p:cNvPr id="16" name="Textfeld 15"/>
          <p:cNvSpPr txBox="1"/>
          <p:nvPr/>
        </p:nvSpPr>
        <p:spPr>
          <a:xfrm rot="18471944">
            <a:off x="-227601" y="3037924"/>
            <a:ext cx="71679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b="1" dirty="0">
                <a:solidFill>
                  <a:srgbClr val="FF0000">
                    <a:alpha val="24000"/>
                  </a:srgbClr>
                </a:solidFill>
              </a:rPr>
              <a:t>s</a:t>
            </a:r>
            <a:r>
              <a:rPr lang="de-DE" sz="6000" b="1" dirty="0" smtClean="0">
                <a:solidFill>
                  <a:srgbClr val="FF0000">
                    <a:alpha val="24000"/>
                  </a:srgbClr>
                </a:solidFill>
              </a:rPr>
              <a:t> u m </a:t>
            </a:r>
            <a:r>
              <a:rPr lang="de-DE" sz="6000" b="1" dirty="0" err="1" smtClean="0">
                <a:solidFill>
                  <a:srgbClr val="FF0000">
                    <a:alpha val="24000"/>
                  </a:srgbClr>
                </a:solidFill>
              </a:rPr>
              <a:t>m</a:t>
            </a:r>
            <a:r>
              <a:rPr lang="de-DE" sz="6000" b="1" dirty="0" smtClean="0">
                <a:solidFill>
                  <a:srgbClr val="FF0000">
                    <a:alpha val="24000"/>
                  </a:srgbClr>
                </a:solidFill>
              </a:rPr>
              <a:t> e r</a:t>
            </a:r>
            <a:endParaRPr lang="de-DE" sz="6000" b="1" dirty="0">
              <a:solidFill>
                <a:srgbClr val="FF0000">
                  <a:alpha val="24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920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Foliennummernplatzhalter 2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407FF7A-41C7-46EA-8B2F-CC1A703E5D39}" type="slidenum">
              <a:rPr lang="de-DE" altLang="de-DE" smtClean="0">
                <a:solidFill>
                  <a:srgbClr val="000000"/>
                </a:solidFill>
              </a:rPr>
              <a:pPr eaLnBrk="1" hangingPunct="1"/>
              <a:t>7</a:t>
            </a:fld>
            <a:endParaRPr lang="de-DE" altLang="de-DE" dirty="0" smtClean="0">
              <a:solidFill>
                <a:srgbClr val="000000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99070"/>
            <a:ext cx="5794056" cy="5867399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 bwMode="auto">
          <a:xfrm>
            <a:off x="1897430" y="1135018"/>
            <a:ext cx="360040" cy="216024"/>
          </a:xfrm>
          <a:prstGeom prst="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hteck 5"/>
          <p:cNvSpPr/>
          <p:nvPr/>
        </p:nvSpPr>
        <p:spPr bwMode="auto">
          <a:xfrm>
            <a:off x="4520540" y="1135018"/>
            <a:ext cx="360040" cy="216024"/>
          </a:xfrm>
          <a:prstGeom prst="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827584" y="1916832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T_2M</a:t>
            </a:r>
            <a:endParaRPr lang="de-DE" sz="1400" dirty="0"/>
          </a:p>
        </p:txBody>
      </p:sp>
      <p:sp>
        <p:nvSpPr>
          <p:cNvPr id="9" name="Textfeld 8"/>
          <p:cNvSpPr txBox="1"/>
          <p:nvPr/>
        </p:nvSpPr>
        <p:spPr>
          <a:xfrm>
            <a:off x="827584" y="2905199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TD_2M</a:t>
            </a:r>
            <a:endParaRPr lang="de-DE" sz="1400" dirty="0"/>
          </a:p>
        </p:txBody>
      </p:sp>
      <p:sp>
        <p:nvSpPr>
          <p:cNvPr id="10" name="Textfeld 9"/>
          <p:cNvSpPr txBox="1"/>
          <p:nvPr/>
        </p:nvSpPr>
        <p:spPr>
          <a:xfrm>
            <a:off x="827584" y="3841303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1h-RR</a:t>
            </a:r>
            <a:endParaRPr lang="de-DE" sz="1400" dirty="0"/>
          </a:p>
        </p:txBody>
      </p:sp>
      <p:sp>
        <p:nvSpPr>
          <p:cNvPr id="11" name="Textfeld 10"/>
          <p:cNvSpPr txBox="1"/>
          <p:nvPr/>
        </p:nvSpPr>
        <p:spPr>
          <a:xfrm>
            <a:off x="827584" y="4777407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FF</a:t>
            </a:r>
            <a:endParaRPr lang="de-DE" sz="1400" dirty="0"/>
          </a:p>
        </p:txBody>
      </p:sp>
      <p:sp>
        <p:nvSpPr>
          <p:cNvPr id="13" name="Textfeld 12"/>
          <p:cNvSpPr txBox="1"/>
          <p:nvPr/>
        </p:nvSpPr>
        <p:spPr>
          <a:xfrm>
            <a:off x="827584" y="5713511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1h </a:t>
            </a:r>
            <a:r>
              <a:rPr lang="de-DE" sz="1400" dirty="0" err="1" smtClean="0"/>
              <a:t>gusts</a:t>
            </a:r>
            <a:endParaRPr lang="de-DE" sz="1400" dirty="0"/>
          </a:p>
        </p:txBody>
      </p:sp>
      <p:sp>
        <p:nvSpPr>
          <p:cNvPr id="14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2020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6156176" y="1351042"/>
            <a:ext cx="29158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chemeClr val="tx2"/>
                </a:solidFill>
              </a:rPr>
              <a:t>Relative </a:t>
            </a:r>
            <a:r>
              <a:rPr lang="de-DE" b="1" dirty="0" err="1" smtClean="0">
                <a:solidFill>
                  <a:schemeClr val="tx2"/>
                </a:solidFill>
              </a:rPr>
              <a:t>change</a:t>
            </a:r>
            <a:r>
              <a:rPr lang="de-DE" b="1" dirty="0" smtClean="0">
                <a:solidFill>
                  <a:schemeClr val="tx2"/>
                </a:solidFill>
              </a:rPr>
              <a:t> in CRPS</a:t>
            </a:r>
          </a:p>
          <a:p>
            <a:endParaRPr lang="de-DE" b="1" dirty="0">
              <a:solidFill>
                <a:schemeClr val="tx2"/>
              </a:solidFill>
            </a:endParaRPr>
          </a:p>
          <a:p>
            <a:r>
              <a:rPr lang="de-DE" b="1" dirty="0" smtClean="0">
                <a:solidFill>
                  <a:schemeClr val="tx2"/>
                </a:solidFill>
              </a:rPr>
              <a:t>00, 12 UTC </a:t>
            </a:r>
            <a:r>
              <a:rPr lang="de-DE" b="1" dirty="0" err="1" smtClean="0">
                <a:solidFill>
                  <a:schemeClr val="tx2"/>
                </a:solidFill>
              </a:rPr>
              <a:t>runs</a:t>
            </a:r>
            <a:endParaRPr lang="de-DE" b="1" dirty="0" smtClean="0">
              <a:solidFill>
                <a:schemeClr val="tx2"/>
              </a:solidFill>
            </a:endParaRPr>
          </a:p>
          <a:p>
            <a:endParaRPr lang="de-DE" b="1" dirty="0">
              <a:solidFill>
                <a:schemeClr val="tx2"/>
              </a:solidFill>
            </a:endParaRPr>
          </a:p>
          <a:p>
            <a:r>
              <a:rPr lang="en-GB" b="1" dirty="0">
                <a:solidFill>
                  <a:srgbClr val="00CC00"/>
                </a:solidFill>
              </a:rPr>
              <a:t>ICON-D2-EPS </a:t>
            </a:r>
            <a:r>
              <a:rPr lang="en-GB" b="1" dirty="0">
                <a:solidFill>
                  <a:schemeClr val="tx2"/>
                </a:solidFill>
              </a:rPr>
              <a:t>or </a:t>
            </a:r>
            <a:r>
              <a:rPr lang="en-GB" b="1" dirty="0">
                <a:solidFill>
                  <a:srgbClr val="FF0000"/>
                </a:solidFill>
              </a:rPr>
              <a:t>COSMO-D2-EPS </a:t>
            </a:r>
            <a:r>
              <a:rPr lang="en-GB" b="1" dirty="0">
                <a:solidFill>
                  <a:schemeClr val="tx2"/>
                </a:solidFill>
              </a:rPr>
              <a:t>better</a:t>
            </a:r>
            <a:endParaRPr lang="en-GB" sz="1600" i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de-DE" b="1" dirty="0">
              <a:solidFill>
                <a:schemeClr val="tx2"/>
              </a:solidFill>
            </a:endParaRPr>
          </a:p>
        </p:txBody>
      </p:sp>
      <p:sp>
        <p:nvSpPr>
          <p:cNvPr id="16" name="Textfeld 15"/>
          <p:cNvSpPr txBox="1"/>
          <p:nvPr/>
        </p:nvSpPr>
        <p:spPr>
          <a:xfrm rot="18471944">
            <a:off x="-227601" y="3037924"/>
            <a:ext cx="71679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b="1" dirty="0">
                <a:solidFill>
                  <a:srgbClr val="FF0000">
                    <a:alpha val="24000"/>
                  </a:srgbClr>
                </a:solidFill>
              </a:rPr>
              <a:t>s</a:t>
            </a:r>
            <a:r>
              <a:rPr lang="de-DE" sz="6000" b="1" dirty="0" smtClean="0">
                <a:solidFill>
                  <a:srgbClr val="FF0000">
                    <a:alpha val="24000"/>
                  </a:srgbClr>
                </a:solidFill>
              </a:rPr>
              <a:t> u m </a:t>
            </a:r>
            <a:r>
              <a:rPr lang="de-DE" sz="6000" b="1" dirty="0" err="1" smtClean="0">
                <a:solidFill>
                  <a:srgbClr val="FF0000">
                    <a:alpha val="24000"/>
                  </a:srgbClr>
                </a:solidFill>
              </a:rPr>
              <a:t>m</a:t>
            </a:r>
            <a:r>
              <a:rPr lang="de-DE" sz="6000" b="1" dirty="0" smtClean="0">
                <a:solidFill>
                  <a:srgbClr val="FF0000">
                    <a:alpha val="24000"/>
                  </a:srgbClr>
                </a:solidFill>
              </a:rPr>
              <a:t> e r</a:t>
            </a:r>
            <a:endParaRPr lang="de-DE" sz="6000" b="1" dirty="0">
              <a:solidFill>
                <a:srgbClr val="FF0000">
                  <a:alpha val="24000"/>
                </a:srgbClr>
              </a:solidFill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1920572" y="3935958"/>
            <a:ext cx="5675764" cy="156966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Latent </a:t>
            </a:r>
            <a:r>
              <a:rPr lang="de-DE" sz="1600" dirty="0" err="1" smtClean="0"/>
              <a:t>Heat</a:t>
            </a:r>
            <a:r>
              <a:rPr lang="de-DE" sz="1600" dirty="0" smtClean="0"/>
              <a:t> </a:t>
            </a:r>
            <a:r>
              <a:rPr lang="de-DE" sz="1600" dirty="0" err="1" smtClean="0"/>
              <a:t>Nudging</a:t>
            </a:r>
            <a:r>
              <a:rPr lang="de-DE" sz="1600" dirty="0" smtClean="0"/>
              <a:t> </a:t>
            </a:r>
            <a:r>
              <a:rPr lang="de-DE" sz="1600" dirty="0" err="1" smtClean="0"/>
              <a:t>less</a:t>
            </a:r>
            <a:r>
              <a:rPr lang="de-DE" sz="1600" dirty="0" smtClean="0"/>
              <a:t> </a:t>
            </a:r>
            <a:r>
              <a:rPr lang="de-DE" sz="1600" dirty="0" err="1" smtClean="0"/>
              <a:t>effective</a:t>
            </a:r>
            <a:r>
              <a:rPr lang="de-DE" sz="1600" dirty="0" smtClean="0"/>
              <a:t> in ICON-D2</a:t>
            </a:r>
          </a:p>
          <a:p>
            <a:endParaRPr lang="de-DE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err="1" smtClean="0"/>
              <a:t>experiments</a:t>
            </a:r>
            <a:r>
              <a:rPr lang="de-DE" sz="1600" dirty="0" smtClean="0"/>
              <a:t> </a:t>
            </a:r>
            <a:r>
              <a:rPr lang="de-DE" sz="1600" dirty="0" err="1" smtClean="0"/>
              <a:t>without</a:t>
            </a:r>
            <a:r>
              <a:rPr lang="de-DE" sz="1600" dirty="0" smtClean="0"/>
              <a:t> LHN in </a:t>
            </a:r>
            <a:r>
              <a:rPr lang="de-DE" sz="1600" dirty="0" err="1" smtClean="0"/>
              <a:t>both</a:t>
            </a:r>
            <a:r>
              <a:rPr lang="de-DE" sz="1600" dirty="0" smtClean="0"/>
              <a:t> EPS:</a:t>
            </a:r>
            <a:br>
              <a:rPr lang="de-DE" sz="1600" dirty="0" smtClean="0"/>
            </a:br>
            <a:r>
              <a:rPr lang="de-DE" sz="1600" dirty="0" err="1" smtClean="0"/>
              <a:t>scores</a:t>
            </a:r>
            <a:r>
              <a:rPr lang="de-DE" sz="1600" dirty="0" smtClean="0"/>
              <a:t> </a:t>
            </a:r>
            <a:r>
              <a:rPr lang="de-DE" sz="1600" dirty="0" err="1" smtClean="0"/>
              <a:t>for</a:t>
            </a:r>
            <a:r>
              <a:rPr lang="de-DE" sz="1600" dirty="0" smtClean="0"/>
              <a:t> ICON-D2-EPS </a:t>
            </a:r>
            <a:r>
              <a:rPr lang="de-DE" sz="1600" dirty="0" err="1" smtClean="0"/>
              <a:t>better</a:t>
            </a:r>
            <a:r>
              <a:rPr lang="de-DE" sz="1600" dirty="0" smtClean="0"/>
              <a:t> </a:t>
            </a:r>
            <a:r>
              <a:rPr lang="de-DE" sz="1600" dirty="0" err="1" smtClean="0"/>
              <a:t>than</a:t>
            </a:r>
            <a:r>
              <a:rPr lang="de-DE" sz="1600" dirty="0" smtClean="0"/>
              <a:t> COSMO-D2-EPS</a:t>
            </a:r>
          </a:p>
          <a:p>
            <a:endParaRPr lang="de-DE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err="1" smtClean="0"/>
              <a:t>ongoing</a:t>
            </a:r>
            <a:r>
              <a:rPr lang="de-DE" sz="1600" dirty="0" smtClean="0"/>
              <a:t> 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25153133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Foliennummernplatzhalter 2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407FF7A-41C7-46EA-8B2F-CC1A703E5D39}" type="slidenum">
              <a:rPr lang="de-DE" altLang="de-DE" smtClean="0">
                <a:solidFill>
                  <a:srgbClr val="000000"/>
                </a:solidFill>
              </a:rPr>
              <a:pPr eaLnBrk="1" hangingPunct="1"/>
              <a:t>8</a:t>
            </a:fld>
            <a:endParaRPr lang="de-DE" altLang="de-DE" dirty="0" smtClean="0">
              <a:solidFill>
                <a:srgbClr val="000000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500400"/>
            <a:ext cx="5794056" cy="4987289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 bwMode="auto">
          <a:xfrm>
            <a:off x="1897430" y="1135018"/>
            <a:ext cx="360040" cy="216024"/>
          </a:xfrm>
          <a:prstGeom prst="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hteck 6"/>
          <p:cNvSpPr/>
          <p:nvPr/>
        </p:nvSpPr>
        <p:spPr bwMode="auto">
          <a:xfrm>
            <a:off x="4520540" y="1135018"/>
            <a:ext cx="360040" cy="216024"/>
          </a:xfrm>
          <a:prstGeom prst="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827584" y="1916832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Total </a:t>
            </a:r>
            <a:r>
              <a:rPr lang="de-DE" sz="1400" dirty="0" err="1" smtClean="0"/>
              <a:t>clouds</a:t>
            </a:r>
            <a:endParaRPr lang="de-DE" sz="1400" dirty="0"/>
          </a:p>
        </p:txBody>
      </p:sp>
      <p:sp>
        <p:nvSpPr>
          <p:cNvPr id="9" name="Textfeld 8"/>
          <p:cNvSpPr txBox="1"/>
          <p:nvPr/>
        </p:nvSpPr>
        <p:spPr>
          <a:xfrm>
            <a:off x="827584" y="2905199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Low </a:t>
            </a:r>
            <a:r>
              <a:rPr lang="de-DE" sz="1400" dirty="0" err="1" smtClean="0"/>
              <a:t>clouds</a:t>
            </a:r>
            <a:endParaRPr lang="de-DE" sz="1400" dirty="0"/>
          </a:p>
        </p:txBody>
      </p:sp>
      <p:sp>
        <p:nvSpPr>
          <p:cNvPr id="10" name="Textfeld 9"/>
          <p:cNvSpPr txBox="1"/>
          <p:nvPr/>
        </p:nvSpPr>
        <p:spPr>
          <a:xfrm>
            <a:off x="827584" y="3841303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 smtClean="0"/>
              <a:t>Middle</a:t>
            </a:r>
            <a:r>
              <a:rPr lang="de-DE" sz="1400" dirty="0" smtClean="0"/>
              <a:t> </a:t>
            </a:r>
            <a:r>
              <a:rPr lang="de-DE" sz="1400" dirty="0" err="1" smtClean="0"/>
              <a:t>clouds</a:t>
            </a:r>
            <a:endParaRPr lang="de-DE" sz="1400" dirty="0"/>
          </a:p>
        </p:txBody>
      </p:sp>
      <p:sp>
        <p:nvSpPr>
          <p:cNvPr id="11" name="Textfeld 10"/>
          <p:cNvSpPr txBox="1"/>
          <p:nvPr/>
        </p:nvSpPr>
        <p:spPr>
          <a:xfrm>
            <a:off x="827584" y="4910256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Global </a:t>
            </a:r>
            <a:r>
              <a:rPr lang="de-DE" sz="1400" dirty="0" err="1" smtClean="0"/>
              <a:t>radiation</a:t>
            </a:r>
            <a:endParaRPr lang="de-DE" sz="1400" dirty="0"/>
          </a:p>
        </p:txBody>
      </p:sp>
      <p:sp>
        <p:nvSpPr>
          <p:cNvPr id="1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2020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6156176" y="1351042"/>
            <a:ext cx="29158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chemeClr val="tx2"/>
                </a:solidFill>
              </a:rPr>
              <a:t>Relative </a:t>
            </a:r>
            <a:r>
              <a:rPr lang="de-DE" b="1" dirty="0" err="1" smtClean="0">
                <a:solidFill>
                  <a:schemeClr val="tx2"/>
                </a:solidFill>
              </a:rPr>
              <a:t>change</a:t>
            </a:r>
            <a:r>
              <a:rPr lang="de-DE" b="1" dirty="0" smtClean="0">
                <a:solidFill>
                  <a:schemeClr val="tx2"/>
                </a:solidFill>
              </a:rPr>
              <a:t> in CRPS</a:t>
            </a:r>
          </a:p>
          <a:p>
            <a:endParaRPr lang="de-DE" b="1" dirty="0">
              <a:solidFill>
                <a:schemeClr val="tx2"/>
              </a:solidFill>
            </a:endParaRPr>
          </a:p>
          <a:p>
            <a:r>
              <a:rPr lang="de-DE" b="1" dirty="0" smtClean="0">
                <a:solidFill>
                  <a:schemeClr val="tx2"/>
                </a:solidFill>
              </a:rPr>
              <a:t>00, 12 UTC </a:t>
            </a:r>
            <a:r>
              <a:rPr lang="de-DE" b="1" dirty="0" err="1" smtClean="0">
                <a:solidFill>
                  <a:schemeClr val="tx2"/>
                </a:solidFill>
              </a:rPr>
              <a:t>runs</a:t>
            </a:r>
            <a:endParaRPr lang="de-DE" b="1" dirty="0" smtClean="0">
              <a:solidFill>
                <a:schemeClr val="tx2"/>
              </a:solidFill>
            </a:endParaRPr>
          </a:p>
          <a:p>
            <a:endParaRPr lang="de-DE" b="1" dirty="0">
              <a:solidFill>
                <a:schemeClr val="tx2"/>
              </a:solidFill>
            </a:endParaRPr>
          </a:p>
          <a:p>
            <a:r>
              <a:rPr lang="en-GB" b="1" dirty="0">
                <a:solidFill>
                  <a:srgbClr val="00CC00"/>
                </a:solidFill>
              </a:rPr>
              <a:t>ICON-D2-EPS </a:t>
            </a:r>
            <a:r>
              <a:rPr lang="en-GB" b="1" dirty="0">
                <a:solidFill>
                  <a:schemeClr val="tx2"/>
                </a:solidFill>
              </a:rPr>
              <a:t>or </a:t>
            </a:r>
            <a:r>
              <a:rPr lang="en-GB" b="1" dirty="0">
                <a:solidFill>
                  <a:srgbClr val="FF0000"/>
                </a:solidFill>
              </a:rPr>
              <a:t>COSMO-D2-EPS </a:t>
            </a:r>
            <a:r>
              <a:rPr lang="en-GB" b="1" dirty="0">
                <a:solidFill>
                  <a:schemeClr val="tx2"/>
                </a:solidFill>
              </a:rPr>
              <a:t>better</a:t>
            </a:r>
            <a:endParaRPr lang="en-GB" sz="1600" i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de-DE" b="1" dirty="0">
              <a:solidFill>
                <a:schemeClr val="tx2"/>
              </a:solidFill>
            </a:endParaRPr>
          </a:p>
        </p:txBody>
      </p:sp>
      <p:sp>
        <p:nvSpPr>
          <p:cNvPr id="15" name="Textfeld 14"/>
          <p:cNvSpPr txBox="1"/>
          <p:nvPr/>
        </p:nvSpPr>
        <p:spPr>
          <a:xfrm rot="18471944">
            <a:off x="-227601" y="2821900"/>
            <a:ext cx="71679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b="1" dirty="0">
                <a:solidFill>
                  <a:srgbClr val="FF0000">
                    <a:alpha val="24000"/>
                  </a:srgbClr>
                </a:solidFill>
              </a:rPr>
              <a:t>s</a:t>
            </a:r>
            <a:r>
              <a:rPr lang="de-DE" sz="6000" b="1" dirty="0" smtClean="0">
                <a:solidFill>
                  <a:srgbClr val="FF0000">
                    <a:alpha val="24000"/>
                  </a:srgbClr>
                </a:solidFill>
              </a:rPr>
              <a:t> u m </a:t>
            </a:r>
            <a:r>
              <a:rPr lang="de-DE" sz="6000" b="1" dirty="0" err="1" smtClean="0">
                <a:solidFill>
                  <a:srgbClr val="FF0000">
                    <a:alpha val="24000"/>
                  </a:srgbClr>
                </a:solidFill>
              </a:rPr>
              <a:t>m</a:t>
            </a:r>
            <a:r>
              <a:rPr lang="de-DE" sz="6000" b="1" dirty="0" smtClean="0">
                <a:solidFill>
                  <a:srgbClr val="FF0000">
                    <a:alpha val="24000"/>
                  </a:srgbClr>
                </a:solidFill>
              </a:rPr>
              <a:t> e r</a:t>
            </a:r>
            <a:endParaRPr lang="de-DE" sz="6000" b="1" dirty="0">
              <a:solidFill>
                <a:srgbClr val="FF0000">
                  <a:alpha val="24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3818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Foliennummernplatzhalter 2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407FF7A-41C7-46EA-8B2F-CC1A703E5D39}" type="slidenum">
              <a:rPr lang="de-DE" altLang="de-DE" smtClean="0">
                <a:solidFill>
                  <a:srgbClr val="000000"/>
                </a:solidFill>
              </a:rPr>
              <a:pPr eaLnBrk="1" hangingPunct="1"/>
              <a:t>9</a:t>
            </a:fld>
            <a:endParaRPr lang="de-DE" altLang="de-DE" dirty="0" smtClean="0">
              <a:solidFill>
                <a:srgbClr val="000000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500400"/>
            <a:ext cx="5794056" cy="4987289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 bwMode="auto">
          <a:xfrm>
            <a:off x="1897430" y="1135018"/>
            <a:ext cx="360040" cy="216024"/>
          </a:xfrm>
          <a:prstGeom prst="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hteck 6"/>
          <p:cNvSpPr/>
          <p:nvPr/>
        </p:nvSpPr>
        <p:spPr bwMode="auto">
          <a:xfrm>
            <a:off x="4520540" y="1135018"/>
            <a:ext cx="360040" cy="216024"/>
          </a:xfrm>
          <a:prstGeom prst="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827584" y="1916832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Total </a:t>
            </a:r>
            <a:r>
              <a:rPr lang="de-DE" sz="1400" dirty="0" err="1" smtClean="0"/>
              <a:t>clouds</a:t>
            </a:r>
            <a:endParaRPr lang="de-DE" sz="1400" dirty="0"/>
          </a:p>
        </p:txBody>
      </p:sp>
      <p:sp>
        <p:nvSpPr>
          <p:cNvPr id="9" name="Textfeld 8"/>
          <p:cNvSpPr txBox="1"/>
          <p:nvPr/>
        </p:nvSpPr>
        <p:spPr>
          <a:xfrm>
            <a:off x="827584" y="2905199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Low </a:t>
            </a:r>
            <a:r>
              <a:rPr lang="de-DE" sz="1400" dirty="0" err="1" smtClean="0"/>
              <a:t>clouds</a:t>
            </a:r>
            <a:endParaRPr lang="de-DE" sz="1400" dirty="0"/>
          </a:p>
        </p:txBody>
      </p:sp>
      <p:sp>
        <p:nvSpPr>
          <p:cNvPr id="10" name="Textfeld 9"/>
          <p:cNvSpPr txBox="1"/>
          <p:nvPr/>
        </p:nvSpPr>
        <p:spPr>
          <a:xfrm>
            <a:off x="827584" y="3841303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 smtClean="0"/>
              <a:t>Middle</a:t>
            </a:r>
            <a:r>
              <a:rPr lang="de-DE" sz="1400" dirty="0" smtClean="0"/>
              <a:t> </a:t>
            </a:r>
            <a:r>
              <a:rPr lang="de-DE" sz="1400" dirty="0" err="1" smtClean="0"/>
              <a:t>clouds</a:t>
            </a:r>
            <a:endParaRPr lang="de-DE" sz="1400" dirty="0"/>
          </a:p>
        </p:txBody>
      </p:sp>
      <p:sp>
        <p:nvSpPr>
          <p:cNvPr id="11" name="Textfeld 10"/>
          <p:cNvSpPr txBox="1"/>
          <p:nvPr/>
        </p:nvSpPr>
        <p:spPr>
          <a:xfrm>
            <a:off x="827584" y="4910256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Global </a:t>
            </a:r>
            <a:r>
              <a:rPr lang="de-DE" sz="1400" dirty="0" err="1" smtClean="0"/>
              <a:t>radiation</a:t>
            </a:r>
            <a:endParaRPr lang="de-DE" sz="1400" dirty="0"/>
          </a:p>
        </p:txBody>
      </p:sp>
      <p:sp>
        <p:nvSpPr>
          <p:cNvPr id="1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1043608" y="6453758"/>
            <a:ext cx="7454404" cy="215602"/>
          </a:xfrm>
        </p:spPr>
        <p:txBody>
          <a:bodyPr/>
          <a:lstStyle/>
          <a:p>
            <a:pPr>
              <a:defRPr/>
            </a:pPr>
            <a:r>
              <a:rPr lang="de-DE" dirty="0" smtClean="0">
                <a:solidFill>
                  <a:srgbClr val="000000"/>
                </a:solidFill>
              </a:rPr>
              <a:t>WG7 --  COSMO GM 2020                                                             C. Gebhardt, DWD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6156176" y="1351042"/>
            <a:ext cx="29158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chemeClr val="tx2"/>
                </a:solidFill>
              </a:rPr>
              <a:t>Relative </a:t>
            </a:r>
            <a:r>
              <a:rPr lang="de-DE" b="1" dirty="0" err="1" smtClean="0">
                <a:solidFill>
                  <a:schemeClr val="tx2"/>
                </a:solidFill>
              </a:rPr>
              <a:t>change</a:t>
            </a:r>
            <a:r>
              <a:rPr lang="de-DE" b="1" dirty="0" smtClean="0">
                <a:solidFill>
                  <a:schemeClr val="tx2"/>
                </a:solidFill>
              </a:rPr>
              <a:t> in CRPS</a:t>
            </a:r>
          </a:p>
          <a:p>
            <a:endParaRPr lang="de-DE" b="1" dirty="0">
              <a:solidFill>
                <a:schemeClr val="tx2"/>
              </a:solidFill>
            </a:endParaRPr>
          </a:p>
          <a:p>
            <a:r>
              <a:rPr lang="de-DE" b="1" dirty="0" smtClean="0">
                <a:solidFill>
                  <a:schemeClr val="tx2"/>
                </a:solidFill>
              </a:rPr>
              <a:t>00, 12 UTC </a:t>
            </a:r>
            <a:r>
              <a:rPr lang="de-DE" b="1" dirty="0" err="1" smtClean="0">
                <a:solidFill>
                  <a:schemeClr val="tx2"/>
                </a:solidFill>
              </a:rPr>
              <a:t>runs</a:t>
            </a:r>
            <a:endParaRPr lang="de-DE" b="1" dirty="0" smtClean="0">
              <a:solidFill>
                <a:schemeClr val="tx2"/>
              </a:solidFill>
            </a:endParaRPr>
          </a:p>
          <a:p>
            <a:endParaRPr lang="de-DE" b="1" dirty="0">
              <a:solidFill>
                <a:schemeClr val="tx2"/>
              </a:solidFill>
            </a:endParaRPr>
          </a:p>
          <a:p>
            <a:r>
              <a:rPr lang="en-GB" b="1" dirty="0">
                <a:solidFill>
                  <a:srgbClr val="00CC00"/>
                </a:solidFill>
              </a:rPr>
              <a:t>ICON-D2-EPS </a:t>
            </a:r>
            <a:r>
              <a:rPr lang="en-GB" b="1" dirty="0">
                <a:solidFill>
                  <a:schemeClr val="tx2"/>
                </a:solidFill>
              </a:rPr>
              <a:t>or </a:t>
            </a:r>
            <a:r>
              <a:rPr lang="en-GB" b="1" dirty="0">
                <a:solidFill>
                  <a:srgbClr val="FF0000"/>
                </a:solidFill>
              </a:rPr>
              <a:t>COSMO-D2-EPS </a:t>
            </a:r>
            <a:r>
              <a:rPr lang="en-GB" b="1" dirty="0">
                <a:solidFill>
                  <a:schemeClr val="tx2"/>
                </a:solidFill>
              </a:rPr>
              <a:t>better</a:t>
            </a:r>
            <a:endParaRPr lang="en-GB" sz="1600" i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de-DE" b="1" dirty="0">
              <a:solidFill>
                <a:schemeClr val="tx2"/>
              </a:solidFill>
            </a:endParaRPr>
          </a:p>
        </p:txBody>
      </p:sp>
      <p:sp>
        <p:nvSpPr>
          <p:cNvPr id="15" name="Textfeld 14"/>
          <p:cNvSpPr txBox="1"/>
          <p:nvPr/>
        </p:nvSpPr>
        <p:spPr>
          <a:xfrm rot="18471944">
            <a:off x="-227601" y="2821900"/>
            <a:ext cx="71679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b="1" dirty="0">
                <a:solidFill>
                  <a:srgbClr val="FF0000">
                    <a:alpha val="24000"/>
                  </a:srgbClr>
                </a:solidFill>
              </a:rPr>
              <a:t>s</a:t>
            </a:r>
            <a:r>
              <a:rPr lang="de-DE" sz="6000" b="1" dirty="0" smtClean="0">
                <a:solidFill>
                  <a:srgbClr val="FF0000">
                    <a:alpha val="24000"/>
                  </a:srgbClr>
                </a:solidFill>
              </a:rPr>
              <a:t> u m </a:t>
            </a:r>
            <a:r>
              <a:rPr lang="de-DE" sz="6000" b="1" dirty="0" err="1" smtClean="0">
                <a:solidFill>
                  <a:srgbClr val="FF0000">
                    <a:alpha val="24000"/>
                  </a:srgbClr>
                </a:solidFill>
              </a:rPr>
              <a:t>m</a:t>
            </a:r>
            <a:r>
              <a:rPr lang="de-DE" sz="6000" b="1" dirty="0" smtClean="0">
                <a:solidFill>
                  <a:srgbClr val="FF0000">
                    <a:alpha val="24000"/>
                  </a:srgbClr>
                </a:solidFill>
              </a:rPr>
              <a:t> e r</a:t>
            </a:r>
            <a:endParaRPr lang="de-DE" sz="6000" b="1" dirty="0">
              <a:solidFill>
                <a:srgbClr val="FF0000">
                  <a:alpha val="24000"/>
                </a:srgbClr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181" y="745821"/>
            <a:ext cx="3325583" cy="5021630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251520" y="5517232"/>
            <a:ext cx="5976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err="1"/>
              <a:t>c</a:t>
            </a:r>
            <a:r>
              <a:rPr lang="de-DE" sz="1600" dirty="0" err="1" smtClean="0"/>
              <a:t>loud</a:t>
            </a:r>
            <a:r>
              <a:rPr lang="de-DE" sz="1600" dirty="0" smtClean="0"/>
              <a:t> </a:t>
            </a:r>
            <a:r>
              <a:rPr lang="de-DE" sz="1600" dirty="0" err="1" smtClean="0"/>
              <a:t>cover</a:t>
            </a:r>
            <a:r>
              <a:rPr lang="de-DE" sz="1600" dirty="0" smtClean="0"/>
              <a:t> </a:t>
            </a:r>
            <a:r>
              <a:rPr lang="de-DE" sz="1600" dirty="0" err="1" smtClean="0"/>
              <a:t>schemes</a:t>
            </a:r>
            <a:r>
              <a:rPr lang="de-DE" sz="1600" dirty="0" smtClean="0"/>
              <a:t> </a:t>
            </a:r>
            <a:r>
              <a:rPr lang="de-DE" sz="1600" dirty="0" err="1" smtClean="0"/>
              <a:t>differ</a:t>
            </a:r>
            <a:endParaRPr lang="de-DE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err="1" smtClean="0"/>
              <a:t>results</a:t>
            </a:r>
            <a:r>
              <a:rPr lang="de-DE" sz="1600" dirty="0" smtClean="0"/>
              <a:t> </a:t>
            </a:r>
            <a:r>
              <a:rPr lang="de-DE" sz="1600" dirty="0" err="1" smtClean="0"/>
              <a:t>are</a:t>
            </a:r>
            <a:r>
              <a:rPr lang="de-DE" sz="1600" dirty="0" smtClean="0"/>
              <a:t> </a:t>
            </a:r>
            <a:r>
              <a:rPr lang="de-DE" sz="1600" dirty="0" err="1" smtClean="0"/>
              <a:t>better</a:t>
            </a:r>
            <a:r>
              <a:rPr lang="de-DE" sz="1600" dirty="0" smtClean="0"/>
              <a:t> in </a:t>
            </a:r>
            <a:r>
              <a:rPr lang="de-DE" sz="1600" dirty="0" err="1" smtClean="0"/>
              <a:t>July</a:t>
            </a:r>
            <a:r>
              <a:rPr lang="de-DE" sz="1600" dirty="0" smtClean="0"/>
              <a:t>/August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err="1"/>
              <a:t>m</a:t>
            </a:r>
            <a:r>
              <a:rPr lang="de-DE" sz="1600" dirty="0" err="1" smtClean="0"/>
              <a:t>ore</a:t>
            </a:r>
            <a:r>
              <a:rPr lang="de-DE" sz="1600" dirty="0" smtClean="0"/>
              <a:t> </a:t>
            </a:r>
            <a:r>
              <a:rPr lang="de-DE" sz="1600" dirty="0" err="1" smtClean="0"/>
              <a:t>changes</a:t>
            </a:r>
            <a:r>
              <a:rPr lang="de-DE" sz="1600" dirty="0" smtClean="0"/>
              <a:t> </a:t>
            </a:r>
            <a:r>
              <a:rPr lang="de-DE" sz="1600" dirty="0" err="1" smtClean="0"/>
              <a:t>to</a:t>
            </a:r>
            <a:r>
              <a:rPr lang="de-DE" sz="1600" dirty="0" smtClean="0"/>
              <a:t> </a:t>
            </a:r>
            <a:r>
              <a:rPr lang="de-DE" sz="1600" dirty="0" err="1" smtClean="0"/>
              <a:t>be</a:t>
            </a:r>
            <a:r>
              <a:rPr lang="de-DE" sz="1600" dirty="0" smtClean="0"/>
              <a:t> </a:t>
            </a:r>
            <a:r>
              <a:rPr lang="de-DE" sz="1600" dirty="0" err="1" smtClean="0"/>
              <a:t>expected</a:t>
            </a:r>
            <a:r>
              <a:rPr lang="de-DE" sz="1600" dirty="0" smtClean="0"/>
              <a:t> (</a:t>
            </a:r>
            <a:r>
              <a:rPr lang="de-DE" sz="1600" dirty="0" err="1" smtClean="0"/>
              <a:t>ECrad</a:t>
            </a:r>
            <a:r>
              <a:rPr lang="de-DE" sz="1600" dirty="0" smtClean="0"/>
              <a:t>)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27028574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13">
  <a:themeElements>
    <a:clrScheme name="">
      <a:dk1>
        <a:srgbClr val="000000"/>
      </a:dk1>
      <a:lt1>
        <a:srgbClr val="FFFFFF"/>
      </a:lt1>
      <a:dk2>
        <a:srgbClr val="2D4B9B"/>
      </a:dk2>
      <a:lt2>
        <a:srgbClr val="D2E1F5"/>
      </a:lt2>
      <a:accent1>
        <a:srgbClr val="96B9DC"/>
      </a:accent1>
      <a:accent2>
        <a:srgbClr val="E10019"/>
      </a:accent2>
      <a:accent3>
        <a:srgbClr val="FFFFFF"/>
      </a:accent3>
      <a:accent4>
        <a:srgbClr val="000000"/>
      </a:accent4>
      <a:accent5>
        <a:srgbClr val="C9D9EB"/>
      </a:accent5>
      <a:accent6>
        <a:srgbClr val="CC0016"/>
      </a:accent6>
      <a:hlink>
        <a:srgbClr val="2D4B9B"/>
      </a:hlink>
      <a:folHlink>
        <a:srgbClr val="96B9DC"/>
      </a:folHlink>
    </a:clrScheme>
    <a:fontScheme name="DWD Standard 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WD Standard 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1017A8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AAABD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1017A8"/>
        </a:accent1>
        <a:accent2>
          <a:srgbClr val="575DC2"/>
        </a:accent2>
        <a:accent3>
          <a:srgbClr val="FFFFFF"/>
        </a:accent3>
        <a:accent4>
          <a:srgbClr val="000000"/>
        </a:accent4>
        <a:accent5>
          <a:srgbClr val="AAABD1"/>
        </a:accent5>
        <a:accent6>
          <a:srgbClr val="4E53B0"/>
        </a:accent6>
        <a:hlink>
          <a:srgbClr val="9FA3DC"/>
        </a:hlink>
        <a:folHlink>
          <a:srgbClr val="DBDD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D4B9B"/>
        </a:accent1>
        <a:accent2>
          <a:srgbClr val="6278B4"/>
        </a:accent2>
        <a:accent3>
          <a:srgbClr val="FFFFFF"/>
        </a:accent3>
        <a:accent4>
          <a:srgbClr val="000000"/>
        </a:accent4>
        <a:accent5>
          <a:srgbClr val="ADB1CB"/>
        </a:accent5>
        <a:accent6>
          <a:srgbClr val="586CA3"/>
        </a:accent6>
        <a:hlink>
          <a:srgbClr val="96A5CD"/>
        </a:hlink>
        <a:folHlink>
          <a:srgbClr val="CBD3E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D4B9B"/>
        </a:accent1>
        <a:accent2>
          <a:srgbClr val="96B9DC"/>
        </a:accent2>
        <a:accent3>
          <a:srgbClr val="FFFFFF"/>
        </a:accent3>
        <a:accent4>
          <a:srgbClr val="000000"/>
        </a:accent4>
        <a:accent5>
          <a:srgbClr val="ADB1CB"/>
        </a:accent5>
        <a:accent6>
          <a:srgbClr val="87A7C7"/>
        </a:accent6>
        <a:hlink>
          <a:srgbClr val="D2E1F5"/>
        </a:hlink>
        <a:folHlink>
          <a:srgbClr val="E1001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WD Standard Master">
  <a:themeElements>
    <a:clrScheme name="">
      <a:dk1>
        <a:srgbClr val="000000"/>
      </a:dk1>
      <a:lt1>
        <a:srgbClr val="FFFFFF"/>
      </a:lt1>
      <a:dk2>
        <a:srgbClr val="2D4B9B"/>
      </a:dk2>
      <a:lt2>
        <a:srgbClr val="D2E1F5"/>
      </a:lt2>
      <a:accent1>
        <a:srgbClr val="96B9DC"/>
      </a:accent1>
      <a:accent2>
        <a:srgbClr val="E10019"/>
      </a:accent2>
      <a:accent3>
        <a:srgbClr val="FFFFFF"/>
      </a:accent3>
      <a:accent4>
        <a:srgbClr val="000000"/>
      </a:accent4>
      <a:accent5>
        <a:srgbClr val="C9D9EB"/>
      </a:accent5>
      <a:accent6>
        <a:srgbClr val="CC0016"/>
      </a:accent6>
      <a:hlink>
        <a:srgbClr val="2D4B9B"/>
      </a:hlink>
      <a:folHlink>
        <a:srgbClr val="96B9DC"/>
      </a:folHlink>
    </a:clrScheme>
    <a:fontScheme name="DWD Standard 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WD Standard 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WD Standard Master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1017A8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AAABD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1017A8"/>
        </a:accent1>
        <a:accent2>
          <a:srgbClr val="575DC2"/>
        </a:accent2>
        <a:accent3>
          <a:srgbClr val="FFFFFF"/>
        </a:accent3>
        <a:accent4>
          <a:srgbClr val="000000"/>
        </a:accent4>
        <a:accent5>
          <a:srgbClr val="AAABD1"/>
        </a:accent5>
        <a:accent6>
          <a:srgbClr val="4E53B0"/>
        </a:accent6>
        <a:hlink>
          <a:srgbClr val="9FA3DC"/>
        </a:hlink>
        <a:folHlink>
          <a:srgbClr val="DBDD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D4B9B"/>
        </a:accent1>
        <a:accent2>
          <a:srgbClr val="6278B4"/>
        </a:accent2>
        <a:accent3>
          <a:srgbClr val="FFFFFF"/>
        </a:accent3>
        <a:accent4>
          <a:srgbClr val="000000"/>
        </a:accent4>
        <a:accent5>
          <a:srgbClr val="ADB1CB"/>
        </a:accent5>
        <a:accent6>
          <a:srgbClr val="586CA3"/>
        </a:accent6>
        <a:hlink>
          <a:srgbClr val="96A5CD"/>
        </a:hlink>
        <a:folHlink>
          <a:srgbClr val="CBD3E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WD Standard Master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D4B9B"/>
        </a:accent1>
        <a:accent2>
          <a:srgbClr val="96B9DC"/>
        </a:accent2>
        <a:accent3>
          <a:srgbClr val="FFFFFF"/>
        </a:accent3>
        <a:accent4>
          <a:srgbClr val="000000"/>
        </a:accent4>
        <a:accent5>
          <a:srgbClr val="ADB1CB"/>
        </a:accent5>
        <a:accent6>
          <a:srgbClr val="87A7C7"/>
        </a:accent6>
        <a:hlink>
          <a:srgbClr val="D2E1F5"/>
        </a:hlink>
        <a:folHlink>
          <a:srgbClr val="E1001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910</Words>
  <Application>Microsoft Office PowerPoint</Application>
  <PresentationFormat>Bildschirmpräsentation (4:3)</PresentationFormat>
  <Paragraphs>209</Paragraphs>
  <Slides>16</Slides>
  <Notes>0</Notes>
  <HiddenSlides>2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16</vt:i4>
      </vt:variant>
    </vt:vector>
  </HeadingPairs>
  <TitlesOfParts>
    <vt:vector size="22" baseType="lpstr">
      <vt:lpstr>Arial</vt:lpstr>
      <vt:lpstr>Calibri</vt:lpstr>
      <vt:lpstr>Symbol</vt:lpstr>
      <vt:lpstr>Wingdings</vt:lpstr>
      <vt:lpstr>Design13</vt:lpstr>
      <vt:lpstr>DWD Standard Master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Gebhardt Christoph</dc:creator>
  <cp:lastModifiedBy>Gebhardt Christoph</cp:lastModifiedBy>
  <cp:revision>799</cp:revision>
  <cp:lastPrinted>2020-02-25T15:25:51Z</cp:lastPrinted>
  <dcterms:created xsi:type="dcterms:W3CDTF">2014-08-26T12:44:51Z</dcterms:created>
  <dcterms:modified xsi:type="dcterms:W3CDTF">2020-09-02T10:17:11Z</dcterms:modified>
</cp:coreProperties>
</file>