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74" r:id="rId5"/>
    <p:sldId id="273" r:id="rId6"/>
    <p:sldId id="275" r:id="rId7"/>
    <p:sldId id="276" r:id="rId8"/>
    <p:sldId id="277" r:id="rId9"/>
    <p:sldId id="278" r:id="rId10"/>
    <p:sldId id="267" r:id="rId11"/>
    <p:sldId id="268" r:id="rId12"/>
    <p:sldId id="269" r:id="rId13"/>
    <p:sldId id="270" r:id="rId14"/>
    <p:sldId id="271" r:id="rId15"/>
    <p:sldId id="272" r:id="rId16"/>
    <p:sldId id="283" r:id="rId17"/>
    <p:sldId id="284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77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124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0315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64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295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189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3044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512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14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20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711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2C79A-C246-4361-88A0-3BB5CF1ADDB7}" type="datetimeFigureOut">
              <a:rPr lang="it-IT" smtClean="0"/>
              <a:t>04/09/2020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82324-8AF5-4673-9A9F-C0F27BDC15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75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17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17.jpe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53143" y="1791779"/>
            <a:ext cx="10236530" cy="192935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of </a:t>
            </a:r>
            <a:r>
              <a:rPr lang="en-US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COSMO/ </a:t>
            </a:r>
            <a:r>
              <a:rPr lang="en-US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ICON-KENDA @</a:t>
            </a:r>
            <a:r>
              <a:rPr lang="en-US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COMET</a:t>
            </a:r>
            <a:endParaRPr lang="it-IT" b="1" dirty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183928"/>
            <a:ext cx="9144000" cy="1655762"/>
          </a:xfrm>
        </p:spPr>
        <p:txBody>
          <a:bodyPr/>
          <a:lstStyle/>
          <a:p>
            <a:r>
              <a:rPr lang="it-IT" sz="3200" i="1" u="sng" dirty="0"/>
              <a:t>Francesca Marcucci</a:t>
            </a:r>
            <a:r>
              <a:rPr lang="it-IT" sz="3200" dirty="0"/>
              <a:t>, </a:t>
            </a:r>
            <a:r>
              <a:rPr lang="it-IT" sz="3200" i="1" dirty="0"/>
              <a:t>Lucio </a:t>
            </a:r>
            <a:r>
              <a:rPr lang="it-IT" sz="3200" i="1" dirty="0" err="1" smtClean="0"/>
              <a:t>Torrisi</a:t>
            </a:r>
            <a:r>
              <a:rPr lang="it-IT" sz="3200" i="1" dirty="0" smtClean="0"/>
              <a:t>, Valerio Cardinali</a:t>
            </a:r>
            <a:endParaRPr lang="it-IT" sz="32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0" t="-873" r="-200" b="-873"/>
          <a:stretch>
            <a:fillRect/>
          </a:stretch>
        </p:blipFill>
        <p:spPr bwMode="auto">
          <a:xfrm>
            <a:off x="335361" y="274637"/>
            <a:ext cx="2194983" cy="609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magine 1" descr="UnioneStemmiAM_SVZM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502" y="161066"/>
            <a:ext cx="13843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3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76675" y="1297071"/>
            <a:ext cx="899146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54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VERIFICATION RESULTS</a:t>
            </a:r>
          </a:p>
          <a:p>
            <a:pPr algn="ctr"/>
            <a:r>
              <a:rPr lang="it-IT" sz="4800" b="1" i="1" dirty="0" smtClean="0">
                <a:solidFill>
                  <a:schemeClr val="tx2"/>
                </a:solidFill>
              </a:rPr>
              <a:t>1st </a:t>
            </a:r>
            <a:r>
              <a:rPr lang="it-IT" sz="4800" b="1" i="1" dirty="0" err="1" smtClean="0">
                <a:solidFill>
                  <a:schemeClr val="tx2"/>
                </a:solidFill>
              </a:rPr>
              <a:t>may</a:t>
            </a:r>
            <a:r>
              <a:rPr lang="it-IT" sz="4800" b="1" i="1" dirty="0" smtClean="0">
                <a:solidFill>
                  <a:schemeClr val="tx2"/>
                </a:solidFill>
              </a:rPr>
              <a:t> – 25th </a:t>
            </a:r>
            <a:r>
              <a:rPr lang="it-IT" sz="4800" b="1" i="1" dirty="0" err="1" smtClean="0">
                <a:solidFill>
                  <a:schemeClr val="tx2"/>
                </a:solidFill>
              </a:rPr>
              <a:t>aug</a:t>
            </a:r>
            <a:r>
              <a:rPr lang="it-IT" sz="4800" b="1" i="1" dirty="0" smtClean="0">
                <a:solidFill>
                  <a:schemeClr val="tx2"/>
                </a:solidFill>
              </a:rPr>
              <a:t> 2020</a:t>
            </a:r>
          </a:p>
          <a:p>
            <a:pPr algn="ctr"/>
            <a:r>
              <a:rPr lang="it-IT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ICON-IT vs COSMO-IT</a:t>
            </a:r>
            <a:endParaRPr lang="it-IT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3096247" y="3697728"/>
            <a:ext cx="650929" cy="80591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3" t="9775" r="40151" b="52946"/>
          <a:stretch/>
        </p:blipFill>
        <p:spPr>
          <a:xfrm>
            <a:off x="4879826" y="3713225"/>
            <a:ext cx="604435" cy="77491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2" t="8062" r="1603" b="53914"/>
          <a:stretch/>
        </p:blipFill>
        <p:spPr>
          <a:xfrm>
            <a:off x="8121110" y="3651232"/>
            <a:ext cx="650929" cy="79041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60" t="12012" r="21281" b="52946"/>
          <a:stretch/>
        </p:blipFill>
        <p:spPr>
          <a:xfrm>
            <a:off x="6616911" y="3768851"/>
            <a:ext cx="635430" cy="72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7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94" y="737128"/>
            <a:ext cx="11717142" cy="537428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53587" y="-14987"/>
            <a:ext cx="788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Upper</a:t>
            </a:r>
            <a:r>
              <a:rPr lang="it-IT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-air Temperature</a:t>
            </a:r>
            <a:endParaRPr lang="it-IT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9051009" y="0"/>
            <a:ext cx="650929" cy="80591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387458" y="1542728"/>
            <a:ext cx="650929" cy="80591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356461" y="4130945"/>
            <a:ext cx="650929" cy="8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7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2956"/>
            <a:ext cx="11717142" cy="537428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53587" y="-14987"/>
            <a:ext cx="788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Upper</a:t>
            </a:r>
            <a:r>
              <a:rPr lang="it-IT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-air </a:t>
            </a:r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wind</a:t>
            </a:r>
            <a:endParaRPr lang="it-IT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356461" y="4130945"/>
            <a:ext cx="650929" cy="80591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60" t="12012" r="21281" b="52946"/>
          <a:stretch/>
        </p:blipFill>
        <p:spPr>
          <a:xfrm>
            <a:off x="356461" y="1503335"/>
            <a:ext cx="635430" cy="72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2956"/>
            <a:ext cx="11717142" cy="537428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53587" y="-14987"/>
            <a:ext cx="788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Upper</a:t>
            </a:r>
            <a:r>
              <a:rPr lang="it-IT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-air Relative </a:t>
            </a:r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Humidity</a:t>
            </a:r>
            <a:endParaRPr lang="it-IT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356461" y="4130945"/>
            <a:ext cx="650929" cy="80591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3" t="9775" r="40151" b="52946"/>
          <a:stretch/>
        </p:blipFill>
        <p:spPr>
          <a:xfrm>
            <a:off x="402955" y="1607035"/>
            <a:ext cx="604435" cy="77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8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73" y="544144"/>
            <a:ext cx="11717142" cy="563142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53587" y="-14987"/>
            <a:ext cx="788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Surface</a:t>
            </a:r>
            <a:r>
              <a:rPr lang="it-IT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 </a:t>
            </a:r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parameters</a:t>
            </a:r>
            <a:r>
              <a:rPr lang="it-IT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: </a:t>
            </a:r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bias</a:t>
            </a:r>
            <a:endParaRPr lang="it-IT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3" t="9775" r="40151" b="52946"/>
          <a:stretch/>
        </p:blipFill>
        <p:spPr>
          <a:xfrm>
            <a:off x="9433978" y="-82017"/>
            <a:ext cx="604435" cy="77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10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2956"/>
            <a:ext cx="11717142" cy="537428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53587" y="-14987"/>
            <a:ext cx="788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Surface</a:t>
            </a:r>
            <a:r>
              <a:rPr lang="it-IT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 </a:t>
            </a:r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parameters</a:t>
            </a:r>
            <a:r>
              <a:rPr lang="it-IT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: </a:t>
            </a:r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rmse</a:t>
            </a:r>
            <a:endParaRPr lang="it-IT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666427" y="3177153"/>
            <a:ext cx="1177871" cy="7439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2" t="8062" r="1603" b="53914"/>
          <a:stretch/>
        </p:blipFill>
        <p:spPr>
          <a:xfrm>
            <a:off x="340962" y="3525864"/>
            <a:ext cx="650929" cy="79041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9624913" y="-64000"/>
            <a:ext cx="650929" cy="8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18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425" y="1408671"/>
            <a:ext cx="9308758" cy="4572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28599" y="226784"/>
            <a:ext cx="2487826" cy="59093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1050" dirty="0"/>
              <a:t>&amp;STD_OBS</a:t>
            </a:r>
          </a:p>
          <a:p>
            <a:r>
              <a:rPr lang="it-IT" sz="1050" dirty="0"/>
              <a:t>   !--------------------------</a:t>
            </a:r>
          </a:p>
          <a:p>
            <a:r>
              <a:rPr lang="it-IT" sz="1050" dirty="0"/>
              <a:t>   ! for GPSGB </a:t>
            </a:r>
            <a:r>
              <a:rPr lang="it-IT" sz="1050" dirty="0" err="1"/>
              <a:t>bias</a:t>
            </a:r>
            <a:r>
              <a:rPr lang="it-IT" sz="1050" dirty="0"/>
              <a:t> </a:t>
            </a:r>
            <a:r>
              <a:rPr lang="it-IT" sz="1050" dirty="0" err="1"/>
              <a:t>correction</a:t>
            </a:r>
            <a:endParaRPr lang="it-IT" sz="1050" dirty="0"/>
          </a:p>
          <a:p>
            <a:r>
              <a:rPr lang="it-IT" sz="1050" dirty="0"/>
              <a:t>   !--------------------------</a:t>
            </a:r>
          </a:p>
          <a:p>
            <a:r>
              <a:rPr lang="it-IT" sz="1050" dirty="0"/>
              <a:t>   </a:t>
            </a:r>
            <a:r>
              <a:rPr lang="it-IT" sz="1050" dirty="0" err="1"/>
              <a:t>n_required</a:t>
            </a:r>
            <a:r>
              <a:rPr lang="it-IT" sz="1050" dirty="0"/>
              <a:t>   = </a:t>
            </a:r>
            <a:r>
              <a:rPr lang="it-IT" sz="1050" dirty="0" smtClean="0"/>
              <a:t>48</a:t>
            </a:r>
          </a:p>
          <a:p>
            <a:r>
              <a:rPr lang="it-IT" sz="1050" dirty="0"/>
              <a:t>!</a:t>
            </a:r>
            <a:r>
              <a:rPr lang="it-IT" sz="1050" dirty="0" err="1"/>
              <a:t>biascor_mode</a:t>
            </a:r>
            <a:r>
              <a:rPr lang="it-IT" sz="1050" dirty="0"/>
              <a:t>  = 2      </a:t>
            </a:r>
            <a:endParaRPr lang="it-IT" sz="1050" dirty="0" smtClean="0"/>
          </a:p>
          <a:p>
            <a:r>
              <a:rPr lang="it-IT" sz="1050" dirty="0" smtClean="0"/>
              <a:t>! </a:t>
            </a:r>
            <a:r>
              <a:rPr lang="it-IT" sz="1050" dirty="0" err="1"/>
              <a:t>bias</a:t>
            </a:r>
            <a:r>
              <a:rPr lang="it-IT" sz="1050" dirty="0"/>
              <a:t> </a:t>
            </a:r>
            <a:r>
              <a:rPr lang="it-IT" sz="1050" dirty="0" err="1"/>
              <a:t>correction</a:t>
            </a:r>
            <a:r>
              <a:rPr lang="it-IT" sz="1050" dirty="0"/>
              <a:t>: 0=no, 1=update-</a:t>
            </a:r>
            <a:r>
              <a:rPr lang="it-IT" sz="1050" dirty="0" err="1"/>
              <a:t>only</a:t>
            </a:r>
            <a:r>
              <a:rPr lang="it-IT" sz="1050" dirty="0"/>
              <a:t>,</a:t>
            </a:r>
          </a:p>
          <a:p>
            <a:r>
              <a:rPr lang="it-IT" sz="1050" dirty="0"/>
              <a:t>                          ! 2=</a:t>
            </a:r>
            <a:r>
              <a:rPr lang="it-IT" sz="1050" dirty="0" err="1"/>
              <a:t>fg</a:t>
            </a:r>
            <a:r>
              <a:rPr lang="it-IT" sz="1050" dirty="0"/>
              <a:t>, 3=ana, </a:t>
            </a:r>
            <a:r>
              <a:rPr lang="it-IT" sz="1050" dirty="0" smtClean="0"/>
              <a:t>4=</a:t>
            </a:r>
            <a:r>
              <a:rPr lang="it-IT" sz="1050" dirty="0" err="1" smtClean="0"/>
              <a:t>VarBC</a:t>
            </a:r>
            <a:endParaRPr lang="it-IT" sz="1050" dirty="0" smtClean="0"/>
          </a:p>
          <a:p>
            <a:r>
              <a:rPr lang="it-IT" sz="1050" dirty="0" smtClean="0"/>
              <a:t>! default </a:t>
            </a:r>
            <a:r>
              <a:rPr lang="it-IT" sz="1050" dirty="0" err="1" smtClean="0"/>
              <a:t>value</a:t>
            </a:r>
            <a:r>
              <a:rPr lang="it-IT" sz="1050" dirty="0" smtClean="0"/>
              <a:t> = 2</a:t>
            </a:r>
            <a:endParaRPr lang="it-IT" sz="1050" dirty="0"/>
          </a:p>
          <a:p>
            <a:endParaRPr lang="it-IT" sz="1050" dirty="0"/>
          </a:p>
          <a:p>
            <a:r>
              <a:rPr lang="it-IT" sz="1050" dirty="0" err="1" smtClean="0"/>
              <a:t>bc_fallback</a:t>
            </a:r>
            <a:r>
              <a:rPr lang="it-IT" sz="1050" dirty="0" smtClean="0"/>
              <a:t>   </a:t>
            </a:r>
            <a:r>
              <a:rPr lang="it-IT" sz="1050" dirty="0"/>
              <a:t>= F</a:t>
            </a:r>
          </a:p>
          <a:p>
            <a:r>
              <a:rPr lang="it-IT" sz="1050" dirty="0"/>
              <a:t>  /</a:t>
            </a:r>
          </a:p>
          <a:p>
            <a:endParaRPr lang="it-IT" sz="1050" dirty="0"/>
          </a:p>
          <a:p>
            <a:r>
              <a:rPr lang="it-IT" sz="1050" dirty="0"/>
              <a:t>  &amp;</a:t>
            </a:r>
            <a:r>
              <a:rPr lang="it-IT" sz="1050" dirty="0" err="1"/>
              <a:t>biascor</a:t>
            </a:r>
            <a:endParaRPr lang="it-IT" sz="1050" dirty="0"/>
          </a:p>
          <a:p>
            <a:r>
              <a:rPr lang="it-IT" sz="1050" dirty="0"/>
              <a:t>    </a:t>
            </a:r>
            <a:r>
              <a:rPr lang="it-IT" sz="1050" dirty="0" err="1"/>
              <a:t>fallback</a:t>
            </a:r>
            <a:r>
              <a:rPr lang="it-IT" sz="1050" dirty="0"/>
              <a:t> = F</a:t>
            </a:r>
          </a:p>
          <a:p>
            <a:r>
              <a:rPr lang="it-IT" sz="1050" dirty="0"/>
              <a:t>    </a:t>
            </a:r>
            <a:r>
              <a:rPr lang="it-IT" sz="1050" dirty="0" err="1"/>
              <a:t>bc_files</a:t>
            </a:r>
            <a:r>
              <a:rPr lang="it-IT" sz="1050" dirty="0"/>
              <a:t> = 'bias_GPSGB.202009022300'</a:t>
            </a:r>
          </a:p>
          <a:p>
            <a:r>
              <a:rPr lang="it-IT" sz="1050" dirty="0"/>
              <a:t>    verbose  = 2</a:t>
            </a:r>
          </a:p>
          <a:p>
            <a:r>
              <a:rPr lang="it-IT" sz="1050" dirty="0"/>
              <a:t>  </a:t>
            </a:r>
            <a:r>
              <a:rPr lang="it-IT" sz="1050" dirty="0" smtClean="0"/>
              <a:t>/</a:t>
            </a:r>
          </a:p>
          <a:p>
            <a:r>
              <a:rPr lang="en-US" sz="1050" dirty="0"/>
              <a:t>&amp;REPORT type='GPSGB'</a:t>
            </a:r>
          </a:p>
          <a:p>
            <a:r>
              <a:rPr lang="en-US" sz="1050" dirty="0"/>
              <a:t>          use      = 'passive'</a:t>
            </a:r>
          </a:p>
          <a:p>
            <a:r>
              <a:rPr lang="en-US" sz="1050" dirty="0"/>
              <a:t>/</a:t>
            </a:r>
            <a:endParaRPr lang="it-IT" sz="1050" dirty="0"/>
          </a:p>
          <a:p>
            <a:r>
              <a:rPr lang="it-IT" sz="1050" dirty="0"/>
              <a:t>!------</a:t>
            </a:r>
          </a:p>
          <a:p>
            <a:r>
              <a:rPr lang="it-IT" sz="1050" dirty="0"/>
              <a:t>! GPSGB</a:t>
            </a:r>
          </a:p>
          <a:p>
            <a:r>
              <a:rPr lang="it-IT" sz="1050" dirty="0"/>
              <a:t>!------</a:t>
            </a:r>
          </a:p>
          <a:p>
            <a:r>
              <a:rPr lang="it-IT" sz="1050" dirty="0"/>
              <a:t>     &amp;THINNING</a:t>
            </a:r>
          </a:p>
          <a:p>
            <a:r>
              <a:rPr lang="it-IT" sz="1050" dirty="0"/>
              <a:t>       </a:t>
            </a:r>
            <a:r>
              <a:rPr lang="it-IT" sz="1050" dirty="0" err="1"/>
              <a:t>comment</a:t>
            </a:r>
            <a:r>
              <a:rPr lang="it-IT" sz="1050" dirty="0"/>
              <a:t> = 'GPSGB </a:t>
            </a:r>
            <a:r>
              <a:rPr lang="it-IT" sz="1050" dirty="0" err="1" smtClean="0"/>
              <a:t>thinning</a:t>
            </a:r>
            <a:endParaRPr lang="it-IT" sz="1050" dirty="0" smtClean="0"/>
          </a:p>
          <a:p>
            <a:r>
              <a:rPr lang="it-IT" sz="1050" dirty="0" smtClean="0"/>
              <a:t>       </a:t>
            </a:r>
            <a:r>
              <a:rPr lang="it-IT" sz="1050" dirty="0" err="1"/>
              <a:t>obstype</a:t>
            </a:r>
            <a:r>
              <a:rPr lang="it-IT" sz="1050" dirty="0"/>
              <a:t> = 'GPSGB'              </a:t>
            </a:r>
          </a:p>
          <a:p>
            <a:r>
              <a:rPr lang="it-IT" sz="1050" dirty="0"/>
              <a:t>       state   = 'passive'          </a:t>
            </a:r>
            <a:endParaRPr lang="it-IT" sz="1050" dirty="0" smtClean="0"/>
          </a:p>
          <a:p>
            <a:r>
              <a:rPr lang="it-IT" sz="1050" dirty="0" smtClean="0"/>
              <a:t>       </a:t>
            </a:r>
            <a:r>
              <a:rPr lang="it-IT" sz="1050" dirty="0"/>
              <a:t>rule3   = '</a:t>
            </a:r>
            <a:r>
              <a:rPr lang="it-IT" sz="1050" dirty="0" err="1"/>
              <a:t>quality</a:t>
            </a:r>
            <a:r>
              <a:rPr lang="it-IT" sz="1050" dirty="0"/>
              <a:t>'              </a:t>
            </a:r>
            <a:endParaRPr lang="it-IT" sz="1050" dirty="0" smtClean="0"/>
          </a:p>
          <a:p>
            <a:r>
              <a:rPr lang="it-IT" sz="1050" dirty="0" smtClean="0"/>
              <a:t>! </a:t>
            </a:r>
            <a:r>
              <a:rPr lang="it-IT" sz="1050" dirty="0" err="1"/>
              <a:t>higher</a:t>
            </a:r>
            <a:r>
              <a:rPr lang="it-IT" sz="1050" dirty="0"/>
              <a:t> </a:t>
            </a:r>
            <a:r>
              <a:rPr lang="it-IT" sz="1050" dirty="0" err="1"/>
              <a:t>priority</a:t>
            </a:r>
            <a:r>
              <a:rPr lang="it-IT" sz="1050" dirty="0"/>
              <a:t> for '</a:t>
            </a:r>
            <a:r>
              <a:rPr lang="it-IT" sz="1050" dirty="0" err="1"/>
              <a:t>quality</a:t>
            </a:r>
            <a:r>
              <a:rPr lang="it-IT" sz="1050" dirty="0"/>
              <a:t>'</a:t>
            </a:r>
          </a:p>
          <a:p>
            <a:r>
              <a:rPr lang="it-IT" sz="1050" dirty="0"/>
              <a:t>       rule4   = 'time'                </a:t>
            </a:r>
            <a:endParaRPr lang="it-IT" sz="1050" dirty="0" smtClean="0"/>
          </a:p>
          <a:p>
            <a:r>
              <a:rPr lang="it-IT" sz="1050" dirty="0" smtClean="0"/>
              <a:t> </a:t>
            </a:r>
            <a:r>
              <a:rPr lang="it-IT" sz="1050" dirty="0"/>
              <a:t>! </a:t>
            </a:r>
            <a:r>
              <a:rPr lang="it-IT" sz="1050" dirty="0" err="1"/>
              <a:t>lower</a:t>
            </a:r>
            <a:r>
              <a:rPr lang="it-IT" sz="1050" dirty="0"/>
              <a:t>  </a:t>
            </a:r>
            <a:r>
              <a:rPr lang="it-IT" sz="1050" dirty="0" err="1"/>
              <a:t>priority</a:t>
            </a:r>
            <a:r>
              <a:rPr lang="it-IT" sz="1050" dirty="0"/>
              <a:t> for 'time'</a:t>
            </a:r>
          </a:p>
          <a:p>
            <a:r>
              <a:rPr lang="it-IT" sz="1050" dirty="0"/>
              <a:t>       ni      =  256                   </a:t>
            </a:r>
            <a:endParaRPr lang="it-IT" sz="1050" dirty="0" smtClean="0"/>
          </a:p>
          <a:p>
            <a:r>
              <a:rPr lang="it-IT" sz="1050" dirty="0" smtClean="0"/>
              <a:t>! </a:t>
            </a:r>
            <a:r>
              <a:rPr lang="it-IT" sz="1050" dirty="0" err="1"/>
              <a:t>ca</a:t>
            </a:r>
            <a:r>
              <a:rPr lang="it-IT" sz="1050" dirty="0"/>
              <a:t> 30 km  </a:t>
            </a:r>
            <a:r>
              <a:rPr lang="it-IT" sz="1050" dirty="0" err="1"/>
              <a:t>horizontal</a:t>
            </a:r>
            <a:r>
              <a:rPr lang="it-IT" sz="1050" dirty="0"/>
              <a:t> </a:t>
            </a:r>
            <a:r>
              <a:rPr lang="it-IT" sz="1050" dirty="0" err="1"/>
              <a:t>distance</a:t>
            </a:r>
            <a:endParaRPr lang="it-IT" sz="1050" dirty="0"/>
          </a:p>
          <a:p>
            <a:r>
              <a:rPr lang="it-IT" sz="1050" dirty="0"/>
              <a:t>/</a:t>
            </a:r>
          </a:p>
          <a:p>
            <a:endParaRPr lang="it-IT" sz="105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890317" y="226784"/>
            <a:ext cx="741611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GNSS ZPD MONITORING  (1-31 August 2020)</a:t>
            </a:r>
            <a:endParaRPr lang="it-IT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370804" y="4935765"/>
            <a:ext cx="3935628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LAMPBKG</a:t>
            </a:r>
          </a:p>
          <a:p>
            <a:r>
              <a:rPr lang="it-IT" dirty="0" smtClean="0"/>
              <a:t>LAMPMETO</a:t>
            </a:r>
          </a:p>
          <a:p>
            <a:r>
              <a:rPr lang="it-IT" dirty="0" smtClean="0"/>
              <a:t>LAMPMTGH</a:t>
            </a:r>
          </a:p>
          <a:p>
            <a:r>
              <a:rPr lang="it-IT" dirty="0" smtClean="0"/>
              <a:t>LAMPMTRH</a:t>
            </a:r>
          </a:p>
          <a:p>
            <a:r>
              <a:rPr lang="it-IT" dirty="0" err="1" smtClean="0">
                <a:solidFill>
                  <a:srgbClr val="FF0000"/>
                </a:solidFill>
              </a:rPr>
              <a:t>Very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low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statistics</a:t>
            </a:r>
            <a:r>
              <a:rPr lang="it-IT" dirty="0" smtClean="0">
                <a:solidFill>
                  <a:srgbClr val="FF0000"/>
                </a:solidFill>
              </a:rPr>
              <a:t>!!! (≈50 vs </a:t>
            </a:r>
            <a:r>
              <a:rPr lang="it-IT" dirty="0">
                <a:solidFill>
                  <a:srgbClr val="FF0000"/>
                </a:solidFill>
              </a:rPr>
              <a:t>≈ </a:t>
            </a:r>
            <a:r>
              <a:rPr lang="it-IT" dirty="0" smtClean="0">
                <a:solidFill>
                  <a:srgbClr val="FF0000"/>
                </a:solidFill>
              </a:rPr>
              <a:t>1200)</a:t>
            </a:r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7140539" y="4582274"/>
            <a:ext cx="369870" cy="297951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H="1">
            <a:off x="10294706" y="3287730"/>
            <a:ext cx="462337" cy="191099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9658153" y="5198724"/>
            <a:ext cx="1273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VEN1MTRH</a:t>
            </a:r>
          </a:p>
          <a:p>
            <a:r>
              <a:rPr lang="it-IT" dirty="0" smtClean="0"/>
              <a:t>VEN1BKG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815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53587" y="-14987"/>
            <a:ext cx="788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Conclusions</a:t>
            </a:r>
            <a:endParaRPr lang="it-IT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68411" y="1025611"/>
            <a:ext cx="112446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 smtClean="0"/>
              <a:t>ICON-IT </a:t>
            </a:r>
            <a:r>
              <a:rPr lang="it-IT" sz="2400" dirty="0" err="1" smtClean="0"/>
              <a:t>runs</a:t>
            </a:r>
            <a:r>
              <a:rPr lang="it-IT" sz="2400" dirty="0" smtClean="0"/>
              <a:t> </a:t>
            </a:r>
            <a:r>
              <a:rPr lang="it-IT" sz="2400" dirty="0" err="1" smtClean="0"/>
              <a:t>pre-operationally</a:t>
            </a:r>
            <a:r>
              <a:rPr lang="it-IT" sz="2400" dirty="0" smtClean="0"/>
              <a:t> @2.2 km over </a:t>
            </a:r>
            <a:r>
              <a:rPr lang="it-IT" sz="2400" dirty="0" err="1" smtClean="0"/>
              <a:t>Italian</a:t>
            </a:r>
            <a:r>
              <a:rPr lang="it-IT" sz="2400" dirty="0" smtClean="0"/>
              <a:t> domain </a:t>
            </a:r>
            <a:r>
              <a:rPr lang="it-IT" sz="2400" dirty="0" err="1" smtClean="0"/>
              <a:t>since</a:t>
            </a:r>
            <a:r>
              <a:rPr lang="it-IT" sz="2400" dirty="0" smtClean="0"/>
              <a:t> </a:t>
            </a:r>
            <a:r>
              <a:rPr lang="it-IT" sz="2400" dirty="0" err="1" smtClean="0"/>
              <a:t>feb</a:t>
            </a:r>
            <a:r>
              <a:rPr lang="it-IT" sz="2400" dirty="0" smtClean="0"/>
              <a:t> 2020</a:t>
            </a:r>
          </a:p>
          <a:p>
            <a:endParaRPr lang="it-IT" sz="2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 err="1"/>
              <a:t>F</a:t>
            </a:r>
            <a:r>
              <a:rPr lang="it-IT" sz="2400" dirty="0" err="1" smtClean="0"/>
              <a:t>cst</a:t>
            </a:r>
            <a:r>
              <a:rPr lang="it-IT" sz="2400" dirty="0" smtClean="0"/>
              <a:t> </a:t>
            </a:r>
            <a:r>
              <a:rPr lang="it-IT" sz="2400" dirty="0" err="1" smtClean="0"/>
              <a:t>products</a:t>
            </a:r>
            <a:r>
              <a:rPr lang="it-IT" sz="2400" dirty="0" smtClean="0"/>
              <a:t> are </a:t>
            </a:r>
            <a:r>
              <a:rPr lang="it-IT" sz="2400" dirty="0" err="1" smtClean="0"/>
              <a:t>daily</a:t>
            </a:r>
            <a:r>
              <a:rPr lang="it-IT" sz="2400" dirty="0" smtClean="0"/>
              <a:t> </a:t>
            </a:r>
            <a:r>
              <a:rPr lang="it-IT" sz="2400" dirty="0" err="1" smtClean="0"/>
              <a:t>provided</a:t>
            </a:r>
            <a:r>
              <a:rPr lang="it-IT" sz="2400" dirty="0" smtClean="0"/>
              <a:t> (00,12UTC) to </a:t>
            </a:r>
            <a:r>
              <a:rPr lang="it-IT" sz="2400" dirty="0" err="1" smtClean="0"/>
              <a:t>our</a:t>
            </a:r>
            <a:r>
              <a:rPr lang="it-IT" sz="2400" dirty="0" smtClean="0"/>
              <a:t> </a:t>
            </a:r>
            <a:r>
              <a:rPr lang="it-IT" sz="2400" dirty="0" err="1" smtClean="0"/>
              <a:t>operational</a:t>
            </a:r>
            <a:r>
              <a:rPr lang="it-IT" sz="2400" dirty="0" smtClean="0"/>
              <a:t> </a:t>
            </a:r>
            <a:r>
              <a:rPr lang="it-IT" sz="2400" dirty="0" err="1" smtClean="0"/>
              <a:t>forecast</a:t>
            </a:r>
            <a:r>
              <a:rPr lang="it-IT" sz="2400" dirty="0" smtClean="0"/>
              <a:t> room</a:t>
            </a:r>
          </a:p>
          <a:p>
            <a:endParaRPr lang="it-IT" sz="2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 err="1" smtClean="0"/>
              <a:t>Forecasters</a:t>
            </a:r>
            <a:r>
              <a:rPr lang="it-IT" sz="2400" dirty="0" smtClean="0"/>
              <a:t> are </a:t>
            </a:r>
            <a:r>
              <a:rPr lang="it-IT" sz="2400" dirty="0" err="1" smtClean="0"/>
              <a:t>quite</a:t>
            </a:r>
            <a:r>
              <a:rPr lang="it-IT" sz="2400" dirty="0" smtClean="0"/>
              <a:t> </a:t>
            </a:r>
            <a:r>
              <a:rPr lang="it-IT" sz="2400" dirty="0" err="1" smtClean="0"/>
              <a:t>satisfied</a:t>
            </a:r>
            <a:r>
              <a:rPr lang="it-IT" sz="2400" dirty="0" smtClean="0"/>
              <a:t> with ICON model performances </a:t>
            </a:r>
            <a:r>
              <a:rPr lang="it-IT" sz="2400" dirty="0" err="1" smtClean="0"/>
              <a:t>but</a:t>
            </a:r>
            <a:r>
              <a:rPr lang="it-IT" sz="2400" dirty="0" smtClean="0"/>
              <a:t> </a:t>
            </a:r>
            <a:r>
              <a:rPr lang="it-IT" sz="2400" dirty="0" err="1" smtClean="0"/>
              <a:t>they</a:t>
            </a:r>
            <a:r>
              <a:rPr lang="it-IT" sz="2400" dirty="0" smtClean="0"/>
              <a:t> </a:t>
            </a:r>
            <a:r>
              <a:rPr lang="it-IT" sz="2400" dirty="0" err="1" smtClean="0"/>
              <a:t>collected</a:t>
            </a:r>
            <a:r>
              <a:rPr lang="it-IT" sz="2400" dirty="0" smtClean="0"/>
              <a:t> </a:t>
            </a:r>
            <a:r>
              <a:rPr lang="it-IT" sz="2400" dirty="0" err="1" smtClean="0"/>
              <a:t>many</a:t>
            </a:r>
            <a:r>
              <a:rPr lang="it-IT" sz="2400" dirty="0" smtClean="0"/>
              <a:t> </a:t>
            </a:r>
            <a:r>
              <a:rPr lang="it-IT" sz="2400" dirty="0" err="1" smtClean="0"/>
              <a:t>cases</a:t>
            </a:r>
            <a:r>
              <a:rPr lang="it-IT" sz="2400" dirty="0" smtClean="0"/>
              <a:t> of </a:t>
            </a:r>
            <a:r>
              <a:rPr lang="it-IT" sz="2400" dirty="0" err="1" smtClean="0"/>
              <a:t>failure</a:t>
            </a:r>
            <a:r>
              <a:rPr lang="it-IT" sz="2400" dirty="0" smtClean="0"/>
              <a:t> (</a:t>
            </a:r>
            <a:r>
              <a:rPr lang="it-IT" sz="2400" dirty="0" err="1" smtClean="0"/>
              <a:t>summer</a:t>
            </a:r>
            <a:r>
              <a:rPr lang="it-IT" sz="2400" dirty="0" smtClean="0"/>
              <a:t> </a:t>
            </a:r>
            <a:r>
              <a:rPr lang="it-IT" sz="2400" dirty="0" err="1" smtClean="0"/>
              <a:t>convection</a:t>
            </a:r>
            <a:r>
              <a:rPr lang="it-IT" sz="2400" dirty="0" smtClean="0"/>
              <a:t> </a:t>
            </a:r>
            <a:r>
              <a:rPr lang="it-IT" sz="2400" dirty="0" err="1" smtClean="0"/>
              <a:t>not</a:t>
            </a:r>
            <a:r>
              <a:rPr lang="it-IT" sz="2400" dirty="0" smtClean="0"/>
              <a:t> </a:t>
            </a:r>
            <a:r>
              <a:rPr lang="it-IT" sz="2400" dirty="0" err="1" smtClean="0"/>
              <a:t>well</a:t>
            </a:r>
            <a:r>
              <a:rPr lang="it-IT" sz="2400" dirty="0" smtClean="0"/>
              <a:t> </a:t>
            </a:r>
            <a:r>
              <a:rPr lang="it-IT" sz="2400" dirty="0" err="1" smtClean="0"/>
              <a:t>forecsted</a:t>
            </a:r>
            <a:r>
              <a:rPr lang="it-IT" sz="2400" dirty="0" smtClean="0"/>
              <a:t>) – </a:t>
            </a:r>
            <a:r>
              <a:rPr lang="it-IT" sz="2400" dirty="0" err="1" smtClean="0"/>
              <a:t>these</a:t>
            </a:r>
            <a:r>
              <a:rPr lang="it-IT" sz="2400" dirty="0" smtClean="0"/>
              <a:t> case </a:t>
            </a:r>
            <a:r>
              <a:rPr lang="it-IT" sz="2400" dirty="0" err="1" smtClean="0"/>
              <a:t>have</a:t>
            </a:r>
            <a:r>
              <a:rPr lang="it-IT" sz="2400" dirty="0" smtClean="0"/>
              <a:t> </a:t>
            </a:r>
            <a:r>
              <a:rPr lang="it-IT" sz="2400" dirty="0" err="1" smtClean="0"/>
              <a:t>been</a:t>
            </a:r>
            <a:r>
              <a:rPr lang="it-IT" sz="2400" dirty="0" smtClean="0"/>
              <a:t> </a:t>
            </a:r>
            <a:r>
              <a:rPr lang="it-IT" sz="2400" dirty="0" err="1" smtClean="0"/>
              <a:t>correctly</a:t>
            </a:r>
            <a:r>
              <a:rPr lang="it-IT" sz="2400" dirty="0" smtClean="0"/>
              <a:t> </a:t>
            </a:r>
            <a:r>
              <a:rPr lang="it-IT" sz="2400" dirty="0" err="1" smtClean="0"/>
              <a:t>forecasted</a:t>
            </a:r>
            <a:r>
              <a:rPr lang="it-IT" sz="2400" dirty="0" smtClean="0"/>
              <a:t> by COSMO-IT</a:t>
            </a:r>
          </a:p>
          <a:p>
            <a:endParaRPr lang="it-IT" sz="2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 err="1" smtClean="0"/>
              <a:t>Beside</a:t>
            </a:r>
            <a:r>
              <a:rPr lang="it-IT" sz="2400" dirty="0" smtClean="0"/>
              <a:t> </a:t>
            </a:r>
            <a:r>
              <a:rPr lang="it-IT" sz="2400" dirty="0" err="1" smtClean="0"/>
              <a:t>subjective</a:t>
            </a:r>
            <a:r>
              <a:rPr lang="it-IT" sz="2400" dirty="0" smtClean="0"/>
              <a:t> </a:t>
            </a:r>
            <a:r>
              <a:rPr lang="it-IT" sz="2400" dirty="0" err="1" smtClean="0"/>
              <a:t>verfications</a:t>
            </a:r>
            <a:r>
              <a:rPr lang="it-IT" sz="2400" dirty="0" smtClean="0"/>
              <a:t>, the </a:t>
            </a:r>
            <a:r>
              <a:rPr lang="it-IT" sz="2400" dirty="0" err="1" smtClean="0"/>
              <a:t>objective</a:t>
            </a:r>
            <a:r>
              <a:rPr lang="it-IT" sz="2400" dirty="0" smtClean="0"/>
              <a:t> </a:t>
            </a:r>
            <a:r>
              <a:rPr lang="it-IT" sz="2400" dirty="0" err="1" smtClean="0"/>
              <a:t>verifications</a:t>
            </a:r>
            <a:r>
              <a:rPr lang="it-IT" sz="2400" dirty="0" smtClean="0"/>
              <a:t> show </a:t>
            </a:r>
            <a:r>
              <a:rPr lang="it-IT" sz="2400" dirty="0" err="1" smtClean="0"/>
              <a:t>good</a:t>
            </a:r>
            <a:r>
              <a:rPr lang="it-IT" sz="2400" dirty="0" smtClean="0"/>
              <a:t> </a:t>
            </a:r>
            <a:r>
              <a:rPr lang="it-IT" sz="2400" dirty="0" err="1" smtClean="0"/>
              <a:t>results</a:t>
            </a:r>
            <a:r>
              <a:rPr lang="it-IT" sz="2400" dirty="0" smtClean="0"/>
              <a:t> </a:t>
            </a:r>
            <a:r>
              <a:rPr lang="it-IT" sz="2400" dirty="0" err="1" smtClean="0"/>
              <a:t>except</a:t>
            </a:r>
            <a:r>
              <a:rPr lang="it-IT" sz="2400" dirty="0" smtClean="0"/>
              <a:t> for </a:t>
            </a:r>
            <a:r>
              <a:rPr lang="it-IT" sz="2400" dirty="0" err="1" smtClean="0"/>
              <a:t>pmsl</a:t>
            </a:r>
            <a:r>
              <a:rPr lang="it-IT" sz="2400" dirty="0" smtClean="0"/>
              <a:t> (</a:t>
            </a:r>
            <a:r>
              <a:rPr lang="it-IT" sz="2400" dirty="0" err="1" smtClean="0"/>
              <a:t>rmse</a:t>
            </a:r>
            <a:r>
              <a:rPr lang="it-IT" sz="2400" dirty="0" smtClean="0"/>
              <a:t>)</a:t>
            </a:r>
            <a:r>
              <a:rPr lang="it-IT" sz="2400" dirty="0" smtClean="0">
                <a:sym typeface="Wingdings" panose="05000000000000000000" pitchFamily="2" charset="2"/>
              </a:rPr>
              <a:t>. </a:t>
            </a:r>
            <a:r>
              <a:rPr lang="it-IT" sz="2400" dirty="0" err="1" smtClean="0">
                <a:sym typeface="Wingdings" panose="05000000000000000000" pitchFamily="2" charset="2"/>
              </a:rPr>
              <a:t>As</a:t>
            </a:r>
            <a:r>
              <a:rPr lang="it-IT" sz="2400" dirty="0" smtClean="0">
                <a:sym typeface="Wingdings" panose="05000000000000000000" pitchFamily="2" charset="2"/>
              </a:rPr>
              <a:t> no </a:t>
            </a:r>
            <a:r>
              <a:rPr lang="it-IT" sz="2400" dirty="0" err="1" smtClean="0">
                <a:sym typeface="Wingdings" panose="05000000000000000000" pitchFamily="2" charset="2"/>
              </a:rPr>
              <a:t>other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countries</a:t>
            </a:r>
            <a:r>
              <a:rPr lang="it-IT" sz="2400" dirty="0" smtClean="0">
                <a:sym typeface="Wingdings" panose="05000000000000000000" pitchFamily="2" charset="2"/>
              </a:rPr>
              <a:t> (IFS/ICON-EU IC) </a:t>
            </a:r>
            <a:r>
              <a:rPr lang="it-IT" sz="2400" dirty="0" err="1" smtClean="0">
                <a:sym typeface="Wingdings" panose="05000000000000000000" pitchFamily="2" charset="2"/>
              </a:rPr>
              <a:t>have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this</a:t>
            </a:r>
            <a:r>
              <a:rPr lang="it-IT" sz="2400" dirty="0" smtClean="0">
                <a:sym typeface="Wingdings" panose="05000000000000000000" pitchFamily="2" charset="2"/>
              </a:rPr>
              <a:t> negative score, </a:t>
            </a:r>
            <a:r>
              <a:rPr lang="it-IT" sz="2400" dirty="0" err="1" smtClean="0">
                <a:sym typeface="Wingdings" panose="05000000000000000000" pitchFamily="2" charset="2"/>
              </a:rPr>
              <a:t>could</a:t>
            </a:r>
            <a:r>
              <a:rPr lang="it-IT" sz="2400" dirty="0">
                <a:sym typeface="Wingdings" panose="05000000000000000000" pitchFamily="2" charset="2"/>
              </a:rPr>
              <a:t> </a:t>
            </a:r>
            <a:r>
              <a:rPr lang="it-IT" sz="2400" dirty="0" err="1">
                <a:sym typeface="Wingdings" panose="05000000000000000000" pitchFamily="2" charset="2"/>
              </a:rPr>
              <a:t>analysis</a:t>
            </a:r>
            <a:r>
              <a:rPr lang="it-IT" sz="2400" dirty="0">
                <a:sym typeface="Wingdings" panose="05000000000000000000" pitchFamily="2" charset="2"/>
              </a:rPr>
              <a:t> be </a:t>
            </a:r>
            <a:r>
              <a:rPr lang="it-IT" sz="2400" dirty="0" err="1" smtClean="0">
                <a:sym typeface="Wingdings" panose="05000000000000000000" pitchFamily="2" charset="2"/>
              </a:rPr>
              <a:t>responsible</a:t>
            </a:r>
            <a:r>
              <a:rPr lang="it-IT" sz="2400" dirty="0" smtClean="0">
                <a:sym typeface="Wingdings" panose="05000000000000000000" pitchFamily="2" charset="2"/>
              </a:rPr>
              <a:t> of </a:t>
            </a:r>
            <a:r>
              <a:rPr lang="it-IT" sz="2400" dirty="0" err="1" smtClean="0">
                <a:sym typeface="Wingdings" panose="05000000000000000000" pitchFamily="2" charset="2"/>
              </a:rPr>
              <a:t>this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behaviour</a:t>
            </a:r>
            <a:r>
              <a:rPr lang="it-IT" sz="2400" dirty="0" smtClean="0">
                <a:sym typeface="Wingdings" panose="05000000000000000000" pitchFamily="2" charset="2"/>
              </a:rPr>
              <a:t> ?     </a:t>
            </a:r>
            <a:r>
              <a:rPr lang="it-IT" sz="2400" dirty="0" err="1" smtClean="0">
                <a:sym typeface="Wingdings" panose="05000000000000000000" pitchFamily="2" charset="2"/>
              </a:rPr>
              <a:t>further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investigation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is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needed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73964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sp>
        <p:nvSpPr>
          <p:cNvPr id="31" name="CasellaDiTesto 30"/>
          <p:cNvSpPr txBox="1"/>
          <p:nvPr/>
        </p:nvSpPr>
        <p:spPr>
          <a:xfrm>
            <a:off x="51516" y="326606"/>
            <a:ext cx="1205081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</a:t>
            </a:r>
            <a:r>
              <a:rPr lang="en-US" sz="2400" b="1" dirty="0" smtClean="0"/>
              <a:t>re-operational ICON-IT run (2.2km/65vl) </a:t>
            </a:r>
            <a:r>
              <a:rPr lang="en-US" sz="2400" b="1" dirty="0"/>
              <a:t>with IFS </a:t>
            </a:r>
            <a:r>
              <a:rPr lang="en-US" sz="2400" b="1" dirty="0" smtClean="0"/>
              <a:t>LBC and ICON-KENDA DA cycle</a:t>
            </a:r>
            <a:endParaRPr lang="it-IT" sz="2400" b="1" dirty="0"/>
          </a:p>
        </p:txBody>
      </p:sp>
      <p:sp>
        <p:nvSpPr>
          <p:cNvPr id="35" name="AutoShape 2" descr="Image result for emoticon pensiero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460375" y="1097778"/>
            <a:ext cx="11014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it-IT" dirty="0" smtClean="0"/>
              <a:t>ICON-IT </a:t>
            </a:r>
            <a:r>
              <a:rPr lang="it-IT" dirty="0" err="1" smtClean="0"/>
              <a:t>designed</a:t>
            </a:r>
            <a:r>
              <a:rPr lang="it-IT" dirty="0" smtClean="0"/>
              <a:t> </a:t>
            </a:r>
            <a:r>
              <a:rPr lang="it-IT" dirty="0" err="1" smtClean="0"/>
              <a:t>similar</a:t>
            </a:r>
            <a:r>
              <a:rPr lang="it-IT" dirty="0" smtClean="0"/>
              <a:t> to COSMO-IT (</a:t>
            </a:r>
            <a:r>
              <a:rPr lang="it-IT" dirty="0" err="1" smtClean="0"/>
              <a:t>same</a:t>
            </a:r>
            <a:r>
              <a:rPr lang="it-IT" dirty="0" smtClean="0"/>
              <a:t> </a:t>
            </a:r>
            <a:r>
              <a:rPr lang="it-IT" dirty="0" err="1" smtClean="0"/>
              <a:t>namelist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ICON-D2)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it-IT" dirty="0" smtClean="0"/>
              <a:t>Last </a:t>
            </a:r>
            <a:r>
              <a:rPr lang="it-IT" dirty="0" err="1" smtClean="0"/>
              <a:t>version</a:t>
            </a:r>
            <a:r>
              <a:rPr lang="it-IT" dirty="0" smtClean="0"/>
              <a:t> of ICON code («</a:t>
            </a:r>
            <a:r>
              <a:rPr lang="it-IT" dirty="0" err="1" smtClean="0"/>
              <a:t>icon-nwp</a:t>
            </a:r>
            <a:r>
              <a:rPr lang="it-IT" dirty="0" smtClean="0"/>
              <a:t>» </a:t>
            </a:r>
            <a:r>
              <a:rPr lang="it-IT" dirty="0" err="1" smtClean="0"/>
              <a:t>branch</a:t>
            </a:r>
            <a:r>
              <a:rPr lang="it-IT" dirty="0" smtClean="0"/>
              <a:t>) </a:t>
            </a:r>
          </a:p>
          <a:p>
            <a:pPr>
              <a:buClr>
                <a:schemeClr val="accent6"/>
              </a:buClr>
            </a:pPr>
            <a:r>
              <a:rPr lang="it-IT" dirty="0"/>
              <a:t>	</a:t>
            </a:r>
            <a:r>
              <a:rPr lang="it-IT" sz="1600" i="1" dirty="0" smtClean="0">
                <a:solidFill>
                  <a:schemeClr val="accent5"/>
                </a:solidFill>
              </a:rPr>
              <a:t>(1. </a:t>
            </a:r>
            <a:r>
              <a:rPr lang="it-IT" sz="1600" i="1" dirty="0" err="1" smtClean="0">
                <a:solidFill>
                  <a:schemeClr val="accent5"/>
                </a:solidFill>
              </a:rPr>
              <a:t>Daniel’s</a:t>
            </a:r>
            <a:r>
              <a:rPr lang="it-IT" sz="1600" i="1" dirty="0" smtClean="0">
                <a:solidFill>
                  <a:schemeClr val="accent5"/>
                </a:solidFill>
              </a:rPr>
              <a:t> </a:t>
            </a:r>
            <a:r>
              <a:rPr lang="it-IT" sz="1600" i="1" dirty="0" err="1" smtClean="0">
                <a:solidFill>
                  <a:schemeClr val="accent5"/>
                </a:solidFill>
              </a:rPr>
              <a:t>modification</a:t>
            </a:r>
            <a:r>
              <a:rPr lang="it-IT" sz="1600" i="1" dirty="0" smtClean="0">
                <a:solidFill>
                  <a:schemeClr val="accent5"/>
                </a:solidFill>
              </a:rPr>
              <a:t> to </a:t>
            </a:r>
            <a:r>
              <a:rPr lang="it-IT" sz="1600" i="1" dirty="0" err="1" smtClean="0">
                <a:solidFill>
                  <a:schemeClr val="accent5"/>
                </a:solidFill>
              </a:rPr>
              <a:t>manage</a:t>
            </a:r>
            <a:r>
              <a:rPr lang="it-IT" sz="1600" i="1" dirty="0" smtClean="0">
                <a:solidFill>
                  <a:schemeClr val="accent5"/>
                </a:solidFill>
              </a:rPr>
              <a:t> the use of FG </a:t>
            </a:r>
            <a:r>
              <a:rPr lang="it-IT" sz="1600" i="1" dirty="0" err="1" smtClean="0">
                <a:solidFill>
                  <a:schemeClr val="accent5"/>
                </a:solidFill>
              </a:rPr>
              <a:t>as</a:t>
            </a:r>
            <a:r>
              <a:rPr lang="it-IT" sz="1600" i="1" dirty="0" smtClean="0">
                <a:solidFill>
                  <a:schemeClr val="accent5"/>
                </a:solidFill>
              </a:rPr>
              <a:t> BC in IAU</a:t>
            </a:r>
            <a:r>
              <a:rPr lang="it-IT" sz="1600" i="1" dirty="0">
                <a:solidFill>
                  <a:schemeClr val="accent5"/>
                </a:solidFill>
              </a:rPr>
              <a:t>)</a:t>
            </a:r>
            <a:endParaRPr lang="it-IT" sz="1600" i="1" dirty="0" smtClean="0">
              <a:solidFill>
                <a:schemeClr val="accent5"/>
              </a:solidFill>
            </a:endParaRP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it-IT" dirty="0" smtClean="0"/>
              <a:t>Last </a:t>
            </a:r>
            <a:r>
              <a:rPr lang="it-IT" dirty="0" err="1" smtClean="0"/>
              <a:t>version</a:t>
            </a:r>
            <a:r>
              <a:rPr lang="it-IT" dirty="0" smtClean="0"/>
              <a:t> of KENDA code </a:t>
            </a:r>
            <a:r>
              <a:rPr lang="it-IT" sz="1600" dirty="0"/>
              <a:t>(</a:t>
            </a:r>
            <a:r>
              <a:rPr lang="it-IT" sz="1600" dirty="0" err="1"/>
              <a:t>same</a:t>
            </a:r>
            <a:r>
              <a:rPr lang="it-IT" sz="1600" dirty="0"/>
              <a:t> </a:t>
            </a:r>
            <a:r>
              <a:rPr lang="it-IT" sz="1600" dirty="0" err="1"/>
              <a:t>namelist</a:t>
            </a:r>
            <a:r>
              <a:rPr lang="it-IT" sz="1600" dirty="0"/>
              <a:t> </a:t>
            </a:r>
            <a:r>
              <a:rPr lang="it-IT" sz="1600" dirty="0" err="1"/>
              <a:t>as</a:t>
            </a:r>
            <a:r>
              <a:rPr lang="it-IT" sz="1600" dirty="0"/>
              <a:t> </a:t>
            </a:r>
            <a:r>
              <a:rPr lang="it-IT" sz="1600" dirty="0" smtClean="0"/>
              <a:t>KENDA-ICON-D2)</a:t>
            </a:r>
            <a:endParaRPr lang="it-IT" sz="1600" i="1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it-IT" dirty="0" err="1" smtClean="0"/>
              <a:t>Ecflow</a:t>
            </a:r>
            <a:r>
              <a:rPr lang="it-IT" dirty="0" smtClean="0"/>
              <a:t> </a:t>
            </a:r>
            <a:r>
              <a:rPr lang="it-IT" dirty="0"/>
              <a:t>suite </a:t>
            </a:r>
            <a:r>
              <a:rPr lang="it-IT" dirty="0" err="1" smtClean="0"/>
              <a:t>implemented</a:t>
            </a:r>
            <a:r>
              <a:rPr lang="it-IT" dirty="0" smtClean="0"/>
              <a:t>: </a:t>
            </a:r>
            <a:r>
              <a:rPr lang="it-IT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1hour KENDA </a:t>
            </a:r>
            <a:r>
              <a:rPr lang="it-IT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cycle</a:t>
            </a:r>
            <a:r>
              <a:rPr lang="it-IT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(40 </a:t>
            </a:r>
            <a:r>
              <a:rPr lang="it-IT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members</a:t>
            </a:r>
            <a:r>
              <a:rPr lang="it-IT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with IFS BC </a:t>
            </a:r>
            <a:r>
              <a:rPr lang="it-IT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pre-operational</a:t>
            </a:r>
            <a:r>
              <a:rPr lang="it-IT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</a:t>
            </a:r>
            <a:r>
              <a:rPr lang="it-IT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it-IT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february</a:t>
            </a:r>
            <a:r>
              <a:rPr lang="it-IT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2020</a:t>
            </a:r>
            <a:endParaRPr lang="it-IT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it-IT" dirty="0"/>
          </a:p>
        </p:txBody>
      </p:sp>
      <p:grpSp>
        <p:nvGrpSpPr>
          <p:cNvPr id="46" name="Gruppo 45"/>
          <p:cNvGrpSpPr/>
          <p:nvPr/>
        </p:nvGrpSpPr>
        <p:grpSpPr>
          <a:xfrm>
            <a:off x="114299" y="3284379"/>
            <a:ext cx="12529857" cy="2696548"/>
            <a:chOff x="114299" y="3209731"/>
            <a:chExt cx="12529857" cy="2696548"/>
          </a:xfrm>
        </p:grpSpPr>
        <p:pic>
          <p:nvPicPr>
            <p:cNvPr id="7" name="Immagin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17" t="13892" r="36806" b="35795"/>
            <a:stretch/>
          </p:blipFill>
          <p:spPr>
            <a:xfrm>
              <a:off x="114299" y="3209731"/>
              <a:ext cx="2730501" cy="2696548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8" name="CasellaDiTesto 7"/>
            <p:cNvSpPr txBox="1"/>
            <p:nvPr/>
          </p:nvSpPr>
          <p:spPr>
            <a:xfrm>
              <a:off x="3517900" y="3388521"/>
              <a:ext cx="6932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B050"/>
                </a:buClr>
                <a:buFont typeface="Wingdings" panose="05000000000000000000" pitchFamily="2" charset="2"/>
                <a:buChar char="v"/>
              </a:pPr>
              <a:r>
                <a:rPr lang="it-IT" dirty="0" err="1" smtClean="0"/>
                <a:t>Remap</a:t>
              </a:r>
              <a:r>
                <a:rPr lang="it-IT" dirty="0" smtClean="0"/>
                <a:t> of LBC on the ICON-IT domain (EPS and HRES IFS-ECMWF)</a:t>
              </a:r>
              <a:endParaRPr lang="it-IT" dirty="0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3517900" y="4128849"/>
              <a:ext cx="502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accent6"/>
                </a:buClr>
                <a:buFont typeface="Wingdings" panose="05000000000000000000" pitchFamily="2" charset="2"/>
                <a:buChar char="v"/>
              </a:pPr>
              <a:r>
                <a:rPr lang="it-IT" dirty="0" smtClean="0"/>
                <a:t>ICON background </a:t>
              </a:r>
              <a:r>
                <a:rPr lang="it-IT" dirty="0" err="1" smtClean="0"/>
                <a:t>ens</a:t>
              </a:r>
              <a:r>
                <a:rPr lang="it-IT" dirty="0" smtClean="0"/>
                <a:t>. (</a:t>
              </a:r>
              <a:r>
                <a:rPr lang="it-IT" dirty="0" err="1" smtClean="0"/>
                <a:t>fof</a:t>
              </a:r>
              <a:r>
                <a:rPr lang="it-IT" dirty="0" smtClean="0"/>
                <a:t> </a:t>
              </a:r>
              <a:r>
                <a:rPr lang="it-IT" dirty="0" err="1" smtClean="0"/>
                <a:t>files</a:t>
              </a:r>
              <a:r>
                <a:rPr lang="it-IT" dirty="0" smtClean="0"/>
                <a:t> production)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3490928" y="4888998"/>
              <a:ext cx="75191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accent6"/>
                </a:buClr>
                <a:buFont typeface="Wingdings" panose="05000000000000000000" pitchFamily="2" charset="2"/>
                <a:buChar char="v"/>
              </a:pPr>
              <a:r>
                <a:rPr lang="it-IT" dirty="0" smtClean="0"/>
                <a:t>KENDA-ICON </a:t>
              </a:r>
              <a:r>
                <a:rPr lang="it-IT" dirty="0" err="1" smtClean="0"/>
                <a:t>analysis</a:t>
              </a:r>
              <a:r>
                <a:rPr lang="it-IT" dirty="0" smtClean="0"/>
                <a:t> </a:t>
              </a:r>
              <a:r>
                <a:rPr lang="it-IT" sz="1400" i="1" dirty="0" smtClean="0"/>
                <a:t>(</a:t>
              </a:r>
              <a:r>
                <a:rPr lang="it-IT" sz="1400" i="1" u="sng" dirty="0" err="1" smtClean="0"/>
                <a:t>ingested</a:t>
              </a:r>
              <a:r>
                <a:rPr lang="it-IT" sz="1400" i="1" u="sng" dirty="0" smtClean="0"/>
                <a:t> </a:t>
              </a:r>
              <a:r>
                <a:rPr lang="it-IT" sz="1400" i="1" u="sng" dirty="0" err="1" smtClean="0"/>
                <a:t>obs</a:t>
              </a:r>
              <a:r>
                <a:rPr lang="it-IT" sz="1400" i="1" dirty="0" smtClean="0"/>
                <a:t>: </a:t>
              </a:r>
              <a:r>
                <a:rPr lang="it-IT" sz="1400" i="1" dirty="0" err="1" smtClean="0"/>
                <a:t>temp,synop,local,ship,buoy,wprof,ascat,amdar,modes</a:t>
              </a:r>
              <a:r>
                <a:rPr lang="it-IT" sz="1400" i="1" dirty="0" smtClean="0"/>
                <a:t> </a:t>
              </a:r>
              <a:r>
                <a:rPr lang="it-IT" sz="1400" i="1" u="sng" dirty="0" smtClean="0"/>
                <a:t>to be </a:t>
              </a:r>
              <a:r>
                <a:rPr lang="it-IT" sz="1400" i="1" u="sng" dirty="0" err="1" smtClean="0"/>
                <a:t>monitored</a:t>
              </a:r>
              <a:r>
                <a:rPr lang="it-IT" sz="1400" i="1" dirty="0" smtClean="0"/>
                <a:t>: AMSUA,MHS,ATMS </a:t>
              </a:r>
              <a:r>
                <a:rPr lang="it-IT" sz="1400" i="1" dirty="0" err="1" smtClean="0"/>
                <a:t>radiances</a:t>
              </a:r>
              <a:r>
                <a:rPr lang="it-IT" sz="1400" i="1" dirty="0" smtClean="0"/>
                <a:t>)</a:t>
              </a:r>
              <a:endParaRPr lang="it-IT" sz="1400" i="1" dirty="0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3517899" y="5503093"/>
              <a:ext cx="4798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accent6"/>
                </a:buClr>
                <a:buFont typeface="Wingdings" panose="05000000000000000000" pitchFamily="2" charset="2"/>
                <a:buChar char="v"/>
              </a:pPr>
              <a:r>
                <a:rPr lang="it-IT" dirty="0" smtClean="0"/>
                <a:t>Long model </a:t>
              </a:r>
              <a:r>
                <a:rPr lang="it-IT" dirty="0" err="1" smtClean="0"/>
                <a:t>run</a:t>
              </a:r>
              <a:r>
                <a:rPr lang="it-IT" dirty="0" smtClean="0"/>
                <a:t> (up to 48h) </a:t>
              </a:r>
              <a:r>
                <a:rPr lang="it-IT" dirty="0" err="1" smtClean="0"/>
                <a:t>at</a:t>
              </a:r>
              <a:r>
                <a:rPr lang="it-IT" dirty="0" smtClean="0"/>
                <a:t> 00/12UTC</a:t>
              </a:r>
              <a:endParaRPr lang="it-IT" dirty="0"/>
            </a:p>
          </p:txBody>
        </p:sp>
        <p:cxnSp>
          <p:nvCxnSpPr>
            <p:cNvPr id="11" name="Connettore 4 10"/>
            <p:cNvCxnSpPr>
              <a:endCxn id="8" idx="1"/>
            </p:cNvCxnSpPr>
            <p:nvPr/>
          </p:nvCxnSpPr>
          <p:spPr>
            <a:xfrm flipV="1">
              <a:off x="2400300" y="3573187"/>
              <a:ext cx="1117600" cy="555662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2 17"/>
            <p:cNvCxnSpPr/>
            <p:nvPr/>
          </p:nvCxnSpPr>
          <p:spPr>
            <a:xfrm>
              <a:off x="2451100" y="4343665"/>
              <a:ext cx="10287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4 20"/>
            <p:cNvCxnSpPr>
              <a:endCxn id="16" idx="1"/>
            </p:cNvCxnSpPr>
            <p:nvPr/>
          </p:nvCxnSpPr>
          <p:spPr>
            <a:xfrm>
              <a:off x="1536700" y="4602152"/>
              <a:ext cx="1954228" cy="579234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4 23"/>
            <p:cNvCxnSpPr>
              <a:endCxn id="17" idx="1"/>
            </p:cNvCxnSpPr>
            <p:nvPr/>
          </p:nvCxnSpPr>
          <p:spPr>
            <a:xfrm>
              <a:off x="1930400" y="5073664"/>
              <a:ext cx="1587499" cy="614095"/>
            </a:xfrm>
            <a:prstGeom prst="bentConnector3">
              <a:avLst>
                <a:gd name="adj1" fmla="val 212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uppo 44"/>
            <p:cNvGrpSpPr/>
            <p:nvPr/>
          </p:nvGrpSpPr>
          <p:grpSpPr>
            <a:xfrm>
              <a:off x="8034056" y="3847777"/>
              <a:ext cx="4610100" cy="780219"/>
              <a:chOff x="8015006" y="3847333"/>
              <a:chExt cx="4610100" cy="780219"/>
            </a:xfrm>
          </p:grpSpPr>
          <p:sp>
            <p:nvSpPr>
              <p:cNvPr id="9" name="Rettangolo 8"/>
              <p:cNvSpPr/>
              <p:nvPr/>
            </p:nvSpPr>
            <p:spPr>
              <a:xfrm>
                <a:off x="8629285" y="3847333"/>
                <a:ext cx="3107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OPE</a:t>
                </a:r>
                <a:r>
                  <a:rPr lang="it-IT" dirty="0" smtClean="0"/>
                  <a:t>:  </a:t>
                </a:r>
                <a:r>
                  <a:rPr lang="it-IT" dirty="0" err="1" smtClean="0"/>
                  <a:t>init_mode</a:t>
                </a:r>
                <a:r>
                  <a:rPr lang="it-IT" dirty="0" smtClean="0"/>
                  <a:t>=5 </a:t>
                </a:r>
                <a:r>
                  <a:rPr lang="it-IT" sz="1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it-IT" sz="16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IAU)</a:t>
                </a:r>
                <a:endParaRPr lang="it-IT" sz="1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Rettangolo 18"/>
              <p:cNvSpPr/>
              <p:nvPr/>
            </p:nvSpPr>
            <p:spPr>
              <a:xfrm>
                <a:off x="8609848" y="4258220"/>
                <a:ext cx="401525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COLD START</a:t>
                </a:r>
                <a:r>
                  <a:rPr lang="it-IT" dirty="0" smtClean="0"/>
                  <a:t>: </a:t>
                </a:r>
                <a:r>
                  <a:rPr lang="it-IT" dirty="0" err="1" smtClean="0"/>
                  <a:t>init_mode</a:t>
                </a:r>
                <a:r>
                  <a:rPr lang="it-IT" dirty="0" smtClean="0"/>
                  <a:t>=2 </a:t>
                </a:r>
                <a:r>
                  <a:rPr lang="it-IT" sz="16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(IFS AN)</a:t>
                </a:r>
                <a:endParaRPr lang="it-IT" sz="1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42" name="Connettore 2 41"/>
              <p:cNvCxnSpPr/>
              <p:nvPr/>
            </p:nvCxnSpPr>
            <p:spPr>
              <a:xfrm flipV="1">
                <a:off x="8015006" y="4116149"/>
                <a:ext cx="594840" cy="22751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2 43"/>
              <p:cNvCxnSpPr/>
              <p:nvPr/>
            </p:nvCxnSpPr>
            <p:spPr>
              <a:xfrm>
                <a:off x="8027706" y="4343665"/>
                <a:ext cx="582140" cy="12673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11459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9"/>
          <p:cNvSpPr txBox="1">
            <a:spLocks noChangeArrowheads="1"/>
          </p:cNvSpPr>
          <p:nvPr/>
        </p:nvSpPr>
        <p:spPr bwMode="auto">
          <a:xfrm>
            <a:off x="3007921" y="670285"/>
            <a:ext cx="3663473" cy="42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8" tIns="44994" rIns="89988" bIns="44994"/>
          <a:lstStyle>
            <a:lvl1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1pPr>
            <a:lvl2pPr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3pPr>
            <a:lvl4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4pPr>
            <a:lvl5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5pPr>
            <a:lvl6pPr marL="25146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6pPr>
            <a:lvl7pPr marL="29718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7pPr>
            <a:lvl8pPr marL="34290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8pPr>
            <a:lvl9pPr marL="38862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400" b="1">
                <a:solidFill>
                  <a:srgbClr val="CC0000"/>
                </a:solidFill>
              </a:rPr>
              <a:t>Ensemble Data Assimilation:</a:t>
            </a:r>
          </a:p>
        </p:txBody>
      </p:sp>
      <p:sp>
        <p:nvSpPr>
          <p:cNvPr id="5124" name="Rettangolo 37"/>
          <p:cNvSpPr>
            <a:spLocks noChangeArrowheads="1"/>
          </p:cNvSpPr>
          <p:nvPr/>
        </p:nvSpPr>
        <p:spPr bwMode="auto">
          <a:xfrm>
            <a:off x="2936493" y="670284"/>
            <a:ext cx="3374586" cy="1523802"/>
          </a:xfrm>
          <a:prstGeom prst="rect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125" name="Text Box 18"/>
          <p:cNvSpPr txBox="1">
            <a:spLocks noChangeArrowheads="1"/>
          </p:cNvSpPr>
          <p:nvPr/>
        </p:nvSpPr>
        <p:spPr bwMode="auto">
          <a:xfrm>
            <a:off x="5088862" y="2700433"/>
            <a:ext cx="1295231" cy="40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8" tIns="46794" rIns="89988" bIns="46794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1pPr>
            <a:lvl2pPr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3pPr>
            <a:lvl4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4pPr>
            <a:lvl5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5pPr>
            <a:lvl6pPr marL="25146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6pPr>
            <a:lvl7pPr marL="29718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7pPr>
            <a:lvl8pPr marL="34290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8pPr>
            <a:lvl9pPr marL="38862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000" b="1">
                <a:solidFill>
                  <a:srgbClr val="000080"/>
                </a:solidFill>
              </a:rPr>
              <a:t>Deterministic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000" b="1">
                <a:solidFill>
                  <a:srgbClr val="000080"/>
                </a:solidFill>
              </a:rPr>
              <a:t>Analysis</a:t>
            </a:r>
          </a:p>
        </p:txBody>
      </p:sp>
      <p:grpSp>
        <p:nvGrpSpPr>
          <p:cNvPr id="5126" name="Gruppo 46"/>
          <p:cNvGrpSpPr>
            <a:grpSpLocks/>
          </p:cNvGrpSpPr>
          <p:nvPr/>
        </p:nvGrpSpPr>
        <p:grpSpPr bwMode="auto">
          <a:xfrm>
            <a:off x="2568240" y="3486143"/>
            <a:ext cx="3663473" cy="2822208"/>
            <a:chOff x="1082854" y="3005409"/>
            <a:chExt cx="3404692" cy="2823298"/>
          </a:xfrm>
        </p:grpSpPr>
        <p:sp>
          <p:nvSpPr>
            <p:cNvPr id="5155" name="Rettangolo 39"/>
            <p:cNvSpPr>
              <a:spLocks noChangeArrowheads="1"/>
            </p:cNvSpPr>
            <p:nvPr/>
          </p:nvSpPr>
          <p:spPr bwMode="auto">
            <a:xfrm>
              <a:off x="1416407" y="3005409"/>
              <a:ext cx="2611052" cy="2813772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/>
            </a:p>
          </p:txBody>
        </p:sp>
        <p:sp>
          <p:nvSpPr>
            <p:cNvPr id="5156" name="Text Box 9"/>
            <p:cNvSpPr txBox="1">
              <a:spLocks noChangeArrowheads="1"/>
            </p:cNvSpPr>
            <p:nvPr/>
          </p:nvSpPr>
          <p:spPr bwMode="auto">
            <a:xfrm>
              <a:off x="1082854" y="5373056"/>
              <a:ext cx="3404692" cy="455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9988" tIns="44994" rIns="89988" bIns="44994"/>
            <a:lstStyle>
              <a:lvl1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1pPr>
              <a:lvl2pPr>
                <a:spcBef>
                  <a:spcPts val="52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1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2pPr>
              <a:lvl3pPr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3pPr>
              <a:lvl4pPr>
                <a:spcBef>
                  <a:spcPts val="37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4pPr>
              <a:lvl5pPr>
                <a:spcBef>
                  <a:spcPts val="37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5pPr>
              <a:lvl6pPr marL="25146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6pPr>
              <a:lvl7pPr marL="29718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7pPr>
              <a:lvl8pPr marL="34290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8pPr>
              <a:lvl9pPr marL="38862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it-IT" altLang="it-IT" sz="1400" b="1">
                  <a:solidFill>
                    <a:srgbClr val="CC0000"/>
                  </a:solidFill>
                </a:rPr>
                <a:t>Ensemble Prediction System:</a:t>
              </a:r>
            </a:p>
          </p:txBody>
        </p:sp>
      </p:grpSp>
      <p:sp>
        <p:nvSpPr>
          <p:cNvPr id="5127" name="Rettangolo 32"/>
          <p:cNvSpPr>
            <a:spLocks noChangeArrowheads="1"/>
          </p:cNvSpPr>
          <p:nvPr/>
        </p:nvSpPr>
        <p:spPr bwMode="auto">
          <a:xfrm>
            <a:off x="6058699" y="3486142"/>
            <a:ext cx="4357120" cy="2812684"/>
          </a:xfrm>
          <a:prstGeom prst="rect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128" name="Text Box 3"/>
          <p:cNvSpPr txBox="1">
            <a:spLocks noChangeArrowheads="1"/>
          </p:cNvSpPr>
          <p:nvPr/>
        </p:nvSpPr>
        <p:spPr bwMode="auto">
          <a:xfrm>
            <a:off x="9334873" y="4195663"/>
            <a:ext cx="757138" cy="587299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9988" tIns="46794" rIns="89988" bIns="46794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1pPr>
            <a:lvl2pPr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3pPr>
            <a:lvl4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4pPr>
            <a:lvl5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5pPr>
            <a:lvl6pPr marL="25146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6pPr>
            <a:lvl7pPr marL="29718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7pPr>
            <a:lvl8pPr marL="34290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8pPr>
            <a:lvl9pPr marL="38862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600" b="1">
                <a:solidFill>
                  <a:schemeClr val="bg1"/>
                </a:solidFill>
                <a:latin typeface="Calibri" panose="020F0502020204030204" pitchFamily="34" charset="0"/>
              </a:rPr>
              <a:t>2.2 km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600" b="1">
                <a:solidFill>
                  <a:schemeClr val="bg1"/>
                </a:solidFill>
                <a:latin typeface="Calibri" panose="020F0502020204030204" pitchFamily="34" charset="0"/>
              </a:rPr>
              <a:t>65 v.l.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5922192" y="5855972"/>
            <a:ext cx="3663473" cy="42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8" tIns="44994" rIns="89988" bIns="44994"/>
          <a:lstStyle>
            <a:lvl1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1pPr>
            <a:lvl2pPr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3pPr>
            <a:lvl4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4pPr>
            <a:lvl5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5pPr>
            <a:lvl6pPr marL="25146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6pPr>
            <a:lvl7pPr marL="29718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7pPr>
            <a:lvl8pPr marL="34290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8pPr>
            <a:lvl9pPr marL="38862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it-IT" altLang="it-IT" sz="1400" b="1">
                <a:solidFill>
                  <a:srgbClr val="CC0000"/>
                </a:solidFill>
              </a:rPr>
              <a:t>Local Area Modeling:</a:t>
            </a:r>
          </a:p>
        </p:txBody>
      </p:sp>
      <p:grpSp>
        <p:nvGrpSpPr>
          <p:cNvPr id="5130" name="Gruppo 60"/>
          <p:cNvGrpSpPr>
            <a:grpSpLocks/>
          </p:cNvGrpSpPr>
          <p:nvPr/>
        </p:nvGrpSpPr>
        <p:grpSpPr bwMode="auto">
          <a:xfrm>
            <a:off x="6887266" y="1609962"/>
            <a:ext cx="3528553" cy="571426"/>
            <a:chOff x="5929312" y="1633364"/>
            <a:chExt cx="3528390" cy="571500"/>
          </a:xfrm>
        </p:grpSpPr>
        <p:sp>
          <p:nvSpPr>
            <p:cNvPr id="5152" name="Rettangolo 49"/>
            <p:cNvSpPr>
              <a:spLocks noChangeArrowheads="1"/>
            </p:cNvSpPr>
            <p:nvPr/>
          </p:nvSpPr>
          <p:spPr bwMode="auto">
            <a:xfrm>
              <a:off x="5929312" y="1633364"/>
              <a:ext cx="3528390" cy="571500"/>
            </a:xfrm>
            <a:prstGeom prst="rect">
              <a:avLst/>
            </a:prstGeom>
            <a:noFill/>
            <a:ln w="12700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 sz="4200"/>
            </a:p>
          </p:txBody>
        </p:sp>
        <p:pic>
          <p:nvPicPr>
            <p:cNvPr id="5153" name="Picture 2" descr="http://www.irishjobs.ie/Logos/ECMWF-5713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1661939"/>
              <a:ext cx="1357312" cy="54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54" name="CasellaDiTesto 40"/>
            <p:cNvSpPr txBox="1">
              <a:spLocks noChangeArrowheads="1"/>
            </p:cNvSpPr>
            <p:nvPr/>
          </p:nvSpPr>
          <p:spPr bwMode="auto">
            <a:xfrm>
              <a:off x="7308469" y="1680204"/>
              <a:ext cx="2149369" cy="523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altLang="it-IT" sz="1400" dirty="0" err="1">
                  <a:solidFill>
                    <a:srgbClr val="002060"/>
                  </a:solidFill>
                </a:rPr>
                <a:t>Boundary</a:t>
              </a:r>
              <a:r>
                <a:rPr lang="it-IT" altLang="it-IT" sz="1400" dirty="0">
                  <a:solidFill>
                    <a:srgbClr val="002060"/>
                  </a:solidFill>
                </a:rPr>
                <a:t> </a:t>
              </a:r>
              <a:r>
                <a:rPr lang="it-IT" altLang="it-IT" sz="1400" dirty="0" err="1">
                  <a:solidFill>
                    <a:srgbClr val="002060"/>
                  </a:solidFill>
                </a:rPr>
                <a:t>Conditions</a:t>
              </a:r>
              <a:endParaRPr lang="it-IT" altLang="it-IT" sz="1400" dirty="0">
                <a:solidFill>
                  <a:srgbClr val="002060"/>
                </a:solidFill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altLang="it-IT" sz="1000" dirty="0">
                  <a:solidFill>
                    <a:srgbClr val="002060"/>
                  </a:solidFill>
                </a:rPr>
                <a:t>(HRES, </a:t>
              </a:r>
              <a:r>
                <a:rPr lang="it-IT" altLang="it-IT" sz="1000" dirty="0" smtClean="0">
                  <a:solidFill>
                    <a:srgbClr val="002060"/>
                  </a:solidFill>
                </a:rPr>
                <a:t>ENS)</a:t>
              </a:r>
              <a:r>
                <a:rPr lang="it-IT" altLang="it-IT" sz="1400" dirty="0" smtClean="0">
                  <a:solidFill>
                    <a:srgbClr val="002060"/>
                  </a:solidFill>
                </a:rPr>
                <a:t> </a:t>
              </a:r>
              <a:endParaRPr lang="it-IT" altLang="it-IT" sz="14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131" name="Gruppo 59"/>
          <p:cNvGrpSpPr>
            <a:grpSpLocks/>
          </p:cNvGrpSpPr>
          <p:nvPr/>
        </p:nvGrpSpPr>
        <p:grpSpPr bwMode="auto">
          <a:xfrm>
            <a:off x="6384624" y="670283"/>
            <a:ext cx="1800892" cy="360669"/>
            <a:chOff x="-468029" y="1268760"/>
            <a:chExt cx="1802185" cy="360393"/>
          </a:xfrm>
        </p:grpSpPr>
        <p:sp>
          <p:nvSpPr>
            <p:cNvPr id="5150" name="Line 17"/>
            <p:cNvSpPr>
              <a:spLocks noChangeShapeType="1"/>
            </p:cNvSpPr>
            <p:nvPr/>
          </p:nvSpPr>
          <p:spPr bwMode="auto">
            <a:xfrm flipH="1">
              <a:off x="-468029" y="1629153"/>
              <a:ext cx="431779" cy="0"/>
            </a:xfrm>
            <a:prstGeom prst="line">
              <a:avLst/>
            </a:prstGeom>
            <a:noFill/>
            <a:ln w="57240" cap="sq">
              <a:solidFill>
                <a:srgbClr val="333399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51" name="CasellaDiTesto 38"/>
            <p:cNvSpPr txBox="1">
              <a:spLocks noChangeArrowheads="1"/>
            </p:cNvSpPr>
            <p:nvPr/>
          </p:nvSpPr>
          <p:spPr bwMode="auto">
            <a:xfrm>
              <a:off x="395528" y="1268760"/>
              <a:ext cx="938628" cy="261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altLang="it-IT" sz="1100">
                  <a:solidFill>
                    <a:srgbClr val="000099"/>
                  </a:solidFill>
                </a:rPr>
                <a:t>Observations</a:t>
              </a:r>
            </a:p>
          </p:txBody>
        </p:sp>
      </p:grpSp>
      <p:sp>
        <p:nvSpPr>
          <p:cNvPr id="5132" name="Rectangle 5"/>
          <p:cNvSpPr>
            <a:spLocks noChangeArrowheads="1"/>
          </p:cNvSpPr>
          <p:nvPr/>
        </p:nvSpPr>
        <p:spPr bwMode="auto">
          <a:xfrm>
            <a:off x="8831700" y="4782962"/>
            <a:ext cx="1344438" cy="27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9988" tIns="46794" rIns="89988" bIns="46794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1pPr>
            <a:lvl2pPr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3pPr>
            <a:lvl4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4pPr>
            <a:lvl5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5pPr>
            <a:lvl6pPr marL="25146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6pPr>
            <a:lvl7pPr marL="29718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7pPr>
            <a:lvl8pPr marL="34290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8pPr>
            <a:lvl9pPr marL="38862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200">
                <a:solidFill>
                  <a:schemeClr val="tx1"/>
                </a:solidFill>
                <a:latin typeface="Calibri" panose="020F0502020204030204" pitchFamily="34" charset="0"/>
              </a:rPr>
              <a:t>explicit convection</a:t>
            </a:r>
          </a:p>
        </p:txBody>
      </p:sp>
      <p:grpSp>
        <p:nvGrpSpPr>
          <p:cNvPr id="5133" name="Gruppo 75"/>
          <p:cNvGrpSpPr>
            <a:grpSpLocks/>
          </p:cNvGrpSpPr>
          <p:nvPr/>
        </p:nvGrpSpPr>
        <p:grpSpPr bwMode="auto">
          <a:xfrm>
            <a:off x="5590447" y="2146467"/>
            <a:ext cx="3125381" cy="3490459"/>
            <a:chOff x="3994844" y="2024593"/>
            <a:chExt cx="3125184" cy="3492639"/>
          </a:xfrm>
        </p:grpSpPr>
        <p:pic>
          <p:nvPicPr>
            <p:cNvPr id="5147" name="Immagine 7" descr="dominio_it2.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075" r="2193"/>
            <a:stretch>
              <a:fillRect/>
            </a:stretch>
          </p:blipFill>
          <p:spPr bwMode="auto">
            <a:xfrm>
              <a:off x="4716452" y="4077072"/>
              <a:ext cx="2403576" cy="1440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CasellaDiTesto 13"/>
            <p:cNvSpPr txBox="1"/>
            <p:nvPr/>
          </p:nvSpPr>
          <p:spPr>
            <a:xfrm>
              <a:off x="5509026" y="4942273"/>
              <a:ext cx="1499898" cy="3065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it-IT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ICON-IT</a:t>
              </a:r>
            </a:p>
          </p:txBody>
        </p:sp>
        <p:sp>
          <p:nvSpPr>
            <p:cNvPr id="5149" name="Line 17"/>
            <p:cNvSpPr>
              <a:spLocks noChangeShapeType="1"/>
            </p:cNvSpPr>
            <p:nvPr/>
          </p:nvSpPr>
          <p:spPr bwMode="auto">
            <a:xfrm>
              <a:off x="3994844" y="2024593"/>
              <a:ext cx="1511813" cy="1980166"/>
            </a:xfrm>
            <a:prstGeom prst="line">
              <a:avLst/>
            </a:prstGeom>
            <a:noFill/>
            <a:ln w="57240" cap="sq">
              <a:solidFill>
                <a:srgbClr val="333399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5134" name="Immagine 56" descr="dominio_it2.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3"/>
          <a:stretch>
            <a:fillRect/>
          </a:stretch>
        </p:blipFill>
        <p:spPr bwMode="auto">
          <a:xfrm>
            <a:off x="3649188" y="1089330"/>
            <a:ext cx="1582531" cy="102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Text Box 16"/>
          <p:cNvSpPr txBox="1">
            <a:spLocks noChangeArrowheads="1"/>
          </p:cNvSpPr>
          <p:nvPr/>
        </p:nvSpPr>
        <p:spPr bwMode="auto">
          <a:xfrm>
            <a:off x="5314571" y="1043679"/>
            <a:ext cx="917143" cy="1079387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9988" tIns="46794" rIns="89988" bIns="46794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1pPr>
            <a:lvl2pPr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3pPr>
            <a:lvl4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4pPr>
            <a:lvl5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5pPr>
            <a:lvl6pPr marL="25146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6pPr>
            <a:lvl7pPr marL="29718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7pPr>
            <a:lvl8pPr marL="34290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8pPr>
            <a:lvl9pPr marL="38862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1h </a:t>
            </a:r>
            <a:r>
              <a:rPr lang="it-IT" altLang="it-IT" sz="1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cycle</a:t>
            </a:r>
            <a:endParaRPr lang="it-IT" altLang="it-IT" sz="1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 altLang="it-IT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2.2 </a:t>
            </a:r>
            <a:r>
              <a:rPr lang="it-IT" altLang="it-IT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km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65 v.l.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40+1 </a:t>
            </a:r>
            <a:r>
              <a:rPr lang="it-IT" altLang="it-IT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m.</a:t>
            </a:r>
          </a:p>
        </p:txBody>
      </p:sp>
      <p:sp>
        <p:nvSpPr>
          <p:cNvPr id="5136" name="CasellaDiTesto 51"/>
          <p:cNvSpPr txBox="1">
            <a:spLocks noChangeArrowheads="1"/>
          </p:cNvSpPr>
          <p:nvPr/>
        </p:nvSpPr>
        <p:spPr bwMode="auto">
          <a:xfrm>
            <a:off x="3504743" y="1323434"/>
            <a:ext cx="18730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1600" b="1" dirty="0" smtClean="0">
                <a:solidFill>
                  <a:srgbClr val="00007D"/>
                </a:solidFill>
              </a:rPr>
              <a:t>1h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1600" b="1" dirty="0" smtClean="0">
                <a:solidFill>
                  <a:srgbClr val="00007D"/>
                </a:solidFill>
              </a:rPr>
              <a:t>LETKF</a:t>
            </a:r>
            <a:endParaRPr lang="it-IT" altLang="it-IT" sz="1600" b="1" dirty="0">
              <a:solidFill>
                <a:srgbClr val="00007D"/>
              </a:solidFill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800" b="1" dirty="0">
              <a:solidFill>
                <a:srgbClr val="00007D"/>
              </a:solidFill>
            </a:endParaRPr>
          </a:p>
        </p:txBody>
      </p:sp>
      <p:sp>
        <p:nvSpPr>
          <p:cNvPr id="5137" name="Text Box 39"/>
          <p:cNvSpPr txBox="1">
            <a:spLocks noChangeArrowheads="1"/>
          </p:cNvSpPr>
          <p:nvPr/>
        </p:nvSpPr>
        <p:spPr bwMode="auto">
          <a:xfrm>
            <a:off x="6887266" y="679808"/>
            <a:ext cx="3528553" cy="710055"/>
          </a:xfrm>
          <a:prstGeom prst="rect">
            <a:avLst/>
          </a:prstGeom>
          <a:noFill/>
          <a:ln w="9360" cap="sq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9988" tIns="46794" rIns="89988" bIns="46794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1pPr>
            <a:lvl2pPr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3pPr>
            <a:lvl4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4pPr>
            <a:lvl5pPr>
              <a:spcBef>
                <a:spcPts val="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5pPr>
            <a:lvl6pPr marL="25146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6pPr>
            <a:lvl7pPr marL="29718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7pPr>
            <a:lvl8pPr marL="34290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8pPr>
            <a:lvl9pPr marL="3886200" indent="-228600" defTabSz="449263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500">
                <a:solidFill>
                  <a:srgbClr val="000000"/>
                </a:solidFill>
                <a:latin typeface="Arial" panose="020B0604020202020204" pitchFamily="34" charset="0"/>
                <a:ea typeface="Source Han Sans CN Regular" charset="0"/>
                <a:cs typeface="Source Han Sans CN Regular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8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800" dirty="0"/>
              <a:t>RAOB (</a:t>
            </a:r>
            <a:r>
              <a:rPr lang="it-IT" altLang="it-IT" sz="800" dirty="0" err="1"/>
              <a:t>also</a:t>
            </a:r>
            <a:r>
              <a:rPr lang="it-IT" altLang="it-IT" sz="800" dirty="0"/>
              <a:t> </a:t>
            </a:r>
            <a:r>
              <a:rPr lang="it-IT" altLang="it-IT" sz="800" dirty="0" err="1" smtClean="0"/>
              <a:t>descent</a:t>
            </a:r>
            <a:r>
              <a:rPr lang="it-IT" altLang="it-IT" sz="800" dirty="0" smtClean="0"/>
              <a:t>), </a:t>
            </a:r>
            <a:r>
              <a:rPr lang="it-IT" altLang="it-IT" sz="800" dirty="0"/>
              <a:t>PILOT, SYNOP, SHIP, BUOY, Wind </a:t>
            </a:r>
            <a:r>
              <a:rPr lang="it-IT" altLang="it-IT" sz="800" dirty="0" err="1" smtClean="0"/>
              <a:t>Profilers</a:t>
            </a:r>
            <a:r>
              <a:rPr lang="it-IT" altLang="it-IT" sz="800" dirty="0" smtClean="0"/>
              <a:t>/</a:t>
            </a:r>
            <a:r>
              <a:rPr lang="it-IT" altLang="it-IT" sz="800" dirty="0" err="1" smtClean="0"/>
              <a:t>Radars</a:t>
            </a:r>
            <a:r>
              <a:rPr lang="it-IT" altLang="it-IT" sz="800" dirty="0" smtClean="0"/>
              <a:t>, AMDAR-AIREP</a:t>
            </a:r>
            <a:r>
              <a:rPr lang="it-IT" altLang="it-IT" sz="800" dirty="0"/>
              <a:t>, Mode-S, Meteosat AMV, </a:t>
            </a:r>
            <a:r>
              <a:rPr lang="it-IT" altLang="it-IT" sz="800" dirty="0" err="1" smtClean="0"/>
              <a:t>Metop</a:t>
            </a:r>
            <a:r>
              <a:rPr lang="it-IT" altLang="it-IT" sz="800" dirty="0" smtClean="0"/>
              <a:t> </a:t>
            </a:r>
            <a:r>
              <a:rPr lang="it-IT" altLang="it-IT" sz="800" dirty="0" err="1"/>
              <a:t>scatt</a:t>
            </a:r>
            <a:r>
              <a:rPr lang="it-IT" altLang="it-IT" sz="800" dirty="0"/>
              <a:t>. </a:t>
            </a:r>
            <a:r>
              <a:rPr lang="it-IT" altLang="it-IT" sz="800" dirty="0" err="1"/>
              <a:t>winds</a:t>
            </a:r>
            <a:r>
              <a:rPr lang="it-IT" altLang="it-IT" sz="800" dirty="0"/>
              <a:t>, </a:t>
            </a:r>
            <a:r>
              <a:rPr lang="it-IT" altLang="it-IT" sz="800" dirty="0" smtClean="0"/>
              <a:t>NOAA/</a:t>
            </a:r>
            <a:r>
              <a:rPr lang="it-IT" altLang="it-IT" sz="800" dirty="0" err="1" smtClean="0"/>
              <a:t>Metop</a:t>
            </a:r>
            <a:r>
              <a:rPr lang="it-IT" altLang="it-IT" sz="800" dirty="0" smtClean="0"/>
              <a:t> </a:t>
            </a:r>
            <a:r>
              <a:rPr lang="en-GB" altLang="it-IT" sz="800" dirty="0"/>
              <a:t>AMSUA/MHS and NPP ATMS</a:t>
            </a:r>
            <a:r>
              <a:rPr lang="it-IT" altLang="it-IT" sz="800" dirty="0"/>
              <a:t> </a:t>
            </a:r>
            <a:r>
              <a:rPr lang="it-IT" altLang="it-IT" sz="800" dirty="0" err="1"/>
              <a:t>radiances</a:t>
            </a:r>
            <a:endParaRPr lang="it-IT" altLang="it-IT" sz="800" dirty="0"/>
          </a:p>
        </p:txBody>
      </p:sp>
      <p:sp>
        <p:nvSpPr>
          <p:cNvPr id="5139" name="Line 21"/>
          <p:cNvSpPr>
            <a:spLocks noChangeShapeType="1"/>
          </p:cNvSpPr>
          <p:nvPr/>
        </p:nvSpPr>
        <p:spPr bwMode="auto">
          <a:xfrm>
            <a:off x="8495194" y="2252816"/>
            <a:ext cx="4762" cy="1873006"/>
          </a:xfrm>
          <a:prstGeom prst="line">
            <a:avLst/>
          </a:prstGeom>
          <a:noFill/>
          <a:ln w="57240" cap="sq">
            <a:solidFill>
              <a:srgbClr val="33339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6" name="Gruppo 5"/>
          <p:cNvGrpSpPr>
            <a:grpSpLocks/>
          </p:cNvGrpSpPr>
          <p:nvPr/>
        </p:nvGrpSpPr>
        <p:grpSpPr bwMode="auto">
          <a:xfrm>
            <a:off x="3236492" y="2181388"/>
            <a:ext cx="4434898" cy="3384109"/>
            <a:chOff x="3236468" y="2181026"/>
            <a:chExt cx="4435922" cy="3384550"/>
          </a:xfrm>
        </p:grpSpPr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>
              <a:off x="3901697" y="2701726"/>
              <a:ext cx="1295531" cy="4032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89988" tIns="46794" rIns="89988" bIns="46794">
              <a:spAutoFit/>
            </a:bodyPr>
            <a:lstStyle/>
            <a:p>
              <a:pPr>
                <a:buClr>
                  <a:srgbClr val="000000"/>
                </a:buClr>
                <a:buSzPct val="100000"/>
                <a:tabLst>
                  <a:tab pos="0" algn="l"/>
                  <a:tab pos="447630" algn="l"/>
                  <a:tab pos="896848" algn="l"/>
                  <a:tab pos="1346065" algn="l"/>
                  <a:tab pos="1795283" algn="l"/>
                  <a:tab pos="2244501" algn="l"/>
                  <a:tab pos="2693719" algn="l"/>
                  <a:tab pos="3142936" algn="l"/>
                  <a:tab pos="3592154" algn="l"/>
                  <a:tab pos="4041371" algn="l"/>
                  <a:tab pos="4490589" algn="l"/>
                  <a:tab pos="4939806" algn="l"/>
                  <a:tab pos="5389024" algn="l"/>
                  <a:tab pos="5838241" algn="l"/>
                  <a:tab pos="6287459" algn="l"/>
                  <a:tab pos="6736676" algn="l"/>
                  <a:tab pos="7185894" algn="l"/>
                  <a:tab pos="7635111" algn="l"/>
                  <a:tab pos="8084329" algn="l"/>
                  <a:tab pos="8533547" algn="l"/>
                  <a:tab pos="8982765" algn="l"/>
                </a:tabLst>
                <a:defRPr/>
              </a:pPr>
              <a:r>
                <a:rPr lang="it-IT" sz="1000" b="1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Ensemble</a:t>
              </a:r>
            </a:p>
            <a:p>
              <a:pPr>
                <a:buClr>
                  <a:srgbClr val="000000"/>
                </a:buClr>
                <a:buSzPct val="100000"/>
                <a:tabLst>
                  <a:tab pos="0" algn="l"/>
                  <a:tab pos="447630" algn="l"/>
                  <a:tab pos="896848" algn="l"/>
                  <a:tab pos="1346065" algn="l"/>
                  <a:tab pos="1795283" algn="l"/>
                  <a:tab pos="2244501" algn="l"/>
                  <a:tab pos="2693719" algn="l"/>
                  <a:tab pos="3142936" algn="l"/>
                  <a:tab pos="3592154" algn="l"/>
                  <a:tab pos="4041371" algn="l"/>
                  <a:tab pos="4490589" algn="l"/>
                  <a:tab pos="4939806" algn="l"/>
                  <a:tab pos="5389024" algn="l"/>
                  <a:tab pos="5838241" algn="l"/>
                  <a:tab pos="6287459" algn="l"/>
                  <a:tab pos="6736676" algn="l"/>
                  <a:tab pos="7185894" algn="l"/>
                  <a:tab pos="7635111" algn="l"/>
                  <a:tab pos="8084329" algn="l"/>
                  <a:tab pos="8533547" algn="l"/>
                  <a:tab pos="8982765" algn="l"/>
                </a:tabLst>
                <a:defRPr/>
              </a:pPr>
              <a:r>
                <a:rPr lang="it-IT" sz="1000" b="1" dirty="0" err="1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Analysis</a:t>
              </a:r>
              <a:endParaRPr lang="it-IT" sz="1000" b="1" dirty="0">
                <a:solidFill>
                  <a:schemeClr val="tx2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3" name="Line 21"/>
            <p:cNvSpPr>
              <a:spLocks noChangeShapeType="1"/>
            </p:cNvSpPr>
            <p:nvPr/>
          </p:nvSpPr>
          <p:spPr bwMode="auto">
            <a:xfrm>
              <a:off x="4871758" y="2181026"/>
              <a:ext cx="4762" cy="1512888"/>
            </a:xfrm>
            <a:prstGeom prst="line">
              <a:avLst/>
            </a:prstGeom>
            <a:noFill/>
            <a:ln w="57240" cap="sq">
              <a:solidFill>
                <a:schemeClr val="tx2">
                  <a:lumMod val="50000"/>
                  <a:lumOff val="50000"/>
                </a:schemeClr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it-IT">
                <a:solidFill>
                  <a:srgbClr val="000000"/>
                </a:solidFill>
              </a:endParaRPr>
            </a:p>
          </p:txBody>
        </p:sp>
        <p:pic>
          <p:nvPicPr>
            <p:cNvPr id="5143" name="Immagine 63" descr="dominio_it2.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88" r="2193"/>
            <a:stretch>
              <a:fillRect/>
            </a:stretch>
          </p:blipFill>
          <p:spPr bwMode="auto">
            <a:xfrm>
              <a:off x="3937000" y="4628951"/>
              <a:ext cx="1573213" cy="936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4" name="Text Box 16"/>
            <p:cNvSpPr txBox="1">
              <a:spLocks noChangeArrowheads="1"/>
            </p:cNvSpPr>
            <p:nvPr/>
          </p:nvSpPr>
          <p:spPr bwMode="auto">
            <a:xfrm>
              <a:off x="3236468" y="3658866"/>
              <a:ext cx="809977" cy="833178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9988" tIns="46794" rIns="89988" bIns="46794">
              <a:spAutoFit/>
            </a:bodyPr>
            <a:lstStyle>
              <a:lvl1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1pPr>
              <a:lvl2pPr>
                <a:spcBef>
                  <a:spcPts val="52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1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2pPr>
              <a:lvl3pPr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3pPr>
              <a:lvl4pPr>
                <a:spcBef>
                  <a:spcPts val="37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4pPr>
              <a:lvl5pPr>
                <a:spcBef>
                  <a:spcPts val="375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5pPr>
              <a:lvl6pPr marL="25146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6pPr>
              <a:lvl7pPr marL="29718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7pPr>
              <a:lvl8pPr marL="34290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8pPr>
              <a:lvl9pPr marL="3886200" indent="-228600" defTabSz="449263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500">
                  <a:solidFill>
                    <a:srgbClr val="000000"/>
                  </a:solidFill>
                  <a:latin typeface="Arial" panose="020B0604020202020204" pitchFamily="34" charset="0"/>
                  <a:ea typeface="Source Han Sans CN Regular" charset="0"/>
                  <a:cs typeface="Source Han Sans CN Regular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it-IT" altLang="it-IT" sz="1600" b="1">
                  <a:solidFill>
                    <a:schemeClr val="bg1"/>
                  </a:solidFill>
                  <a:latin typeface="Calibri" panose="020F0502020204030204" pitchFamily="34" charset="0"/>
                </a:rPr>
                <a:t>2.2 km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it-IT" altLang="it-IT" sz="1600" b="1">
                  <a:solidFill>
                    <a:schemeClr val="bg1"/>
                  </a:solidFill>
                  <a:latin typeface="Calibri" panose="020F0502020204030204" pitchFamily="34" charset="0"/>
                </a:rPr>
                <a:t>65 v.l.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it-IT" altLang="it-IT" sz="1600" b="1">
                  <a:solidFill>
                    <a:schemeClr val="bg1"/>
                  </a:solidFill>
                  <a:latin typeface="Calibri" panose="020F0502020204030204" pitchFamily="34" charset="0"/>
                </a:rPr>
                <a:t>20 m.</a:t>
              </a:r>
            </a:p>
          </p:txBody>
        </p:sp>
        <p:sp>
          <p:nvSpPr>
            <p:cNvPr id="5145" name="CasellaDiTesto 65"/>
            <p:cNvSpPr txBox="1">
              <a:spLocks noChangeArrowheads="1"/>
            </p:cNvSpPr>
            <p:nvPr/>
          </p:nvSpPr>
          <p:spPr bwMode="auto">
            <a:xfrm>
              <a:off x="3948113" y="4844851"/>
              <a:ext cx="1716087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it-IT" altLang="it-IT" sz="1600" b="1">
                  <a:solidFill>
                    <a:srgbClr val="FF0000"/>
                  </a:solidFill>
                </a:rPr>
                <a:t>ICON-IT EPS</a:t>
              </a:r>
            </a:p>
          </p:txBody>
        </p:sp>
        <p:sp>
          <p:nvSpPr>
            <p:cNvPr id="71" name="Line 17"/>
            <p:cNvSpPr>
              <a:spLocks noChangeShapeType="1"/>
            </p:cNvSpPr>
            <p:nvPr/>
          </p:nvSpPr>
          <p:spPr bwMode="auto">
            <a:xfrm flipH="1">
              <a:off x="5271848" y="2273101"/>
              <a:ext cx="2400542" cy="1417638"/>
            </a:xfrm>
            <a:prstGeom prst="line">
              <a:avLst/>
            </a:prstGeom>
            <a:noFill/>
            <a:ln w="57240" cap="sq">
              <a:solidFill>
                <a:schemeClr val="tx2">
                  <a:lumMod val="50000"/>
                  <a:lumOff val="50000"/>
                </a:schemeClr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it-IT">
                <a:solidFill>
                  <a:srgbClr val="000000"/>
                </a:solidFill>
              </a:endParaRPr>
            </a:p>
          </p:txBody>
        </p:sp>
      </p:grpSp>
      <p:sp>
        <p:nvSpPr>
          <p:cNvPr id="2" name="Ovale 1"/>
          <p:cNvSpPr/>
          <p:nvPr/>
        </p:nvSpPr>
        <p:spPr>
          <a:xfrm>
            <a:off x="2568240" y="3102018"/>
            <a:ext cx="3580633" cy="358803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10552" y="4702629"/>
            <a:ext cx="216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To be </a:t>
            </a:r>
            <a:r>
              <a:rPr lang="it-IT" dirty="0" err="1" smtClean="0"/>
              <a:t>implemented</a:t>
            </a:r>
            <a:endParaRPr lang="it-IT" dirty="0" smtClean="0"/>
          </a:p>
          <a:p>
            <a:r>
              <a:rPr lang="it-IT" dirty="0"/>
              <a:t>w</a:t>
            </a:r>
            <a:r>
              <a:rPr lang="it-IT" dirty="0" smtClean="0"/>
              <a:t>ith the GPU </a:t>
            </a:r>
            <a:r>
              <a:rPr lang="it-IT" dirty="0" err="1" smtClean="0"/>
              <a:t>version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472773" y="5565497"/>
            <a:ext cx="1602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Long </a:t>
            </a:r>
            <a:r>
              <a:rPr lang="it-IT" dirty="0" err="1" smtClean="0"/>
              <a:t>run</a:t>
            </a:r>
            <a:r>
              <a:rPr lang="it-IT" dirty="0" smtClean="0"/>
              <a:t> up to +48h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363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76675" y="1297071"/>
            <a:ext cx="899146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54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 INCREMENTS STATISTICS</a:t>
            </a:r>
          </a:p>
          <a:p>
            <a:pPr algn="ctr"/>
            <a:r>
              <a:rPr lang="it-IT" sz="4800" b="1" i="1" dirty="0" smtClean="0">
                <a:solidFill>
                  <a:schemeClr val="tx2"/>
                </a:solidFill>
              </a:rPr>
              <a:t>1st </a:t>
            </a:r>
            <a:r>
              <a:rPr lang="it-IT" sz="4800" b="1" i="1" dirty="0" err="1" smtClean="0">
                <a:solidFill>
                  <a:schemeClr val="tx2"/>
                </a:solidFill>
              </a:rPr>
              <a:t>may</a:t>
            </a:r>
            <a:r>
              <a:rPr lang="it-IT" sz="4800" b="1" i="1" dirty="0" smtClean="0">
                <a:solidFill>
                  <a:schemeClr val="tx2"/>
                </a:solidFill>
              </a:rPr>
              <a:t> – 25th </a:t>
            </a:r>
            <a:r>
              <a:rPr lang="it-IT" sz="4800" b="1" i="1" dirty="0" err="1" smtClean="0">
                <a:solidFill>
                  <a:schemeClr val="tx2"/>
                </a:solidFill>
              </a:rPr>
              <a:t>aug</a:t>
            </a:r>
            <a:r>
              <a:rPr lang="it-IT" sz="4800" b="1" i="1" dirty="0" smtClean="0">
                <a:solidFill>
                  <a:schemeClr val="tx2"/>
                </a:solidFill>
              </a:rPr>
              <a:t> 2020</a:t>
            </a:r>
          </a:p>
          <a:p>
            <a:pPr algn="ctr"/>
            <a:r>
              <a:rPr lang="it-IT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ICON-IT vs COSMO-IT</a:t>
            </a:r>
            <a:endParaRPr lang="it-IT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30"/>
            <a:ext cx="12192000" cy="107038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3096247" y="3697728"/>
            <a:ext cx="650929" cy="80591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3" t="9775" r="40151" b="52946"/>
          <a:stretch/>
        </p:blipFill>
        <p:spPr>
          <a:xfrm>
            <a:off x="4879826" y="3713225"/>
            <a:ext cx="604435" cy="77491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2" t="8062" r="1603" b="53914"/>
          <a:stretch/>
        </p:blipFill>
        <p:spPr>
          <a:xfrm>
            <a:off x="8121110" y="3651232"/>
            <a:ext cx="650929" cy="79041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60" t="12012" r="21281" b="52946"/>
          <a:stretch/>
        </p:blipFill>
        <p:spPr>
          <a:xfrm>
            <a:off x="6616911" y="3768851"/>
            <a:ext cx="635430" cy="72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59" y="3940247"/>
            <a:ext cx="3657600" cy="2743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305" y="747667"/>
            <a:ext cx="3657600" cy="27432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64" y="3940247"/>
            <a:ext cx="3657600" cy="2743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64" y="761114"/>
            <a:ext cx="3657600" cy="27432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63" y="3940247"/>
            <a:ext cx="3657600" cy="27432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108" y="761114"/>
            <a:ext cx="3657600" cy="274320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367922" y="3346225"/>
            <a:ext cx="114789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E M P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20322" y="6510766"/>
            <a:ext cx="1145703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AIRCRAFT+MODES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67922" y="57285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622976" y="563892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851136" y="568375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419975" y="536998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675029" y="528034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6903189" y="532517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470619" y="549584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m</a:t>
            </a:r>
            <a:r>
              <a:rPr lang="it-IT" sz="1600" dirty="0" err="1" smtClean="0"/>
              <a:t>ean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9725673" y="540620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 smtClean="0"/>
              <a:t>stdv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10953833" y="545103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n</a:t>
            </a:r>
            <a:r>
              <a:rPr lang="it-IT" sz="1600" dirty="0" err="1" smtClean="0"/>
              <a:t>obs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26193" y="3818075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681247" y="3809111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2909407" y="3813594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4478246" y="3782217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5733300" y="3773253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6961460" y="377773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8528890" y="3794803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m</a:t>
            </a:r>
            <a:r>
              <a:rPr lang="it-IT" sz="1600" dirty="0" err="1" smtClean="0"/>
              <a:t>ean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9783944" y="3785839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 smtClean="0"/>
              <a:t>stdv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11012104" y="3790322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n</a:t>
            </a:r>
            <a:r>
              <a:rPr lang="it-IT" sz="1600" dirty="0" err="1" smtClean="0"/>
              <a:t>obs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2407024" y="-80682"/>
            <a:ext cx="624616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ICON-IT:      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-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fg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it-IT" sz="2800" dirty="0" smtClean="0"/>
              <a:t>      </a:t>
            </a:r>
            <a:r>
              <a:rPr lang="it-IT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- an</a:t>
            </a:r>
            <a:endParaRPr lang="it-IT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2501153" y="-80682"/>
            <a:ext cx="557584" cy="56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2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04" y="718402"/>
            <a:ext cx="3657600" cy="2743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308" y="718402"/>
            <a:ext cx="3657600" cy="27432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96" y="3910784"/>
            <a:ext cx="3657600" cy="27432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392" y="3870936"/>
            <a:ext cx="3657600" cy="274320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4279904" y="3739565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534958" y="3730601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763118" y="3735084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344427" y="3695234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9599481" y="368627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0827641" y="3690753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351436" y="6466257"/>
            <a:ext cx="33277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 S U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8384768" y="6450992"/>
            <a:ext cx="33277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H S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2150777" y="3292217"/>
            <a:ext cx="33277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 V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6375373" y="3292217"/>
            <a:ext cx="33277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WPROF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2147429" y="536998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3402483" y="528034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4630643" y="532517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6414629" y="541481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7669683" y="532517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8897843" y="53700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2407024" y="-80682"/>
            <a:ext cx="624616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ICON-IT:      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-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fg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it-IT" sz="2800" dirty="0" smtClean="0"/>
              <a:t>      </a:t>
            </a:r>
            <a:r>
              <a:rPr lang="it-IT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- an</a:t>
            </a:r>
            <a:endParaRPr lang="it-IT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Immagine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2537367" y="-80682"/>
            <a:ext cx="557584" cy="56532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7" y="3910784"/>
            <a:ext cx="3632144" cy="2724108"/>
          </a:xfrm>
          <a:prstGeom prst="rect">
            <a:avLst/>
          </a:prstGeom>
        </p:spPr>
      </p:pic>
      <p:sp>
        <p:nvSpPr>
          <p:cNvPr id="31" name="CasellaDiTesto 30"/>
          <p:cNvSpPr txBox="1"/>
          <p:nvPr/>
        </p:nvSpPr>
        <p:spPr>
          <a:xfrm>
            <a:off x="164917" y="6488668"/>
            <a:ext cx="33277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 M S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170708" y="3739565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1425762" y="3730601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2653922" y="3735084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nobs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753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95"/>
          <a:stretch/>
        </p:blipFill>
        <p:spPr>
          <a:xfrm>
            <a:off x="5683113" y="3929472"/>
            <a:ext cx="2428829" cy="27432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30"/>
          <a:stretch/>
        </p:blipFill>
        <p:spPr>
          <a:xfrm>
            <a:off x="5622111" y="740077"/>
            <a:ext cx="2497043" cy="274320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84"/>
          <a:stretch/>
        </p:blipFill>
        <p:spPr>
          <a:xfrm>
            <a:off x="3097578" y="3929472"/>
            <a:ext cx="2484095" cy="27432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44"/>
          <a:stretch/>
        </p:blipFill>
        <p:spPr>
          <a:xfrm>
            <a:off x="3051663" y="726630"/>
            <a:ext cx="2522135" cy="27432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82"/>
          <a:stretch/>
        </p:blipFill>
        <p:spPr>
          <a:xfrm>
            <a:off x="422488" y="3929472"/>
            <a:ext cx="2473196" cy="274320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73"/>
          <a:stretch/>
        </p:blipFill>
        <p:spPr>
          <a:xfrm>
            <a:off x="9297955" y="3925528"/>
            <a:ext cx="2521074" cy="274320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56"/>
          <a:stretch/>
        </p:blipFill>
        <p:spPr>
          <a:xfrm>
            <a:off x="9263285" y="713183"/>
            <a:ext cx="2507065" cy="27432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766"/>
          <a:stretch/>
        </p:blipFill>
        <p:spPr>
          <a:xfrm>
            <a:off x="407373" y="700105"/>
            <a:ext cx="2459117" cy="2743200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2703979" y="0"/>
            <a:ext cx="624616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- AN:      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Cosmo-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it-IT" sz="2800" dirty="0" smtClean="0"/>
              <a:t>      </a:t>
            </a:r>
            <a:r>
              <a:rPr lang="it-IT" sz="28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con-it</a:t>
            </a:r>
            <a:endParaRPr lang="it-IT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650312" y="3309964"/>
            <a:ext cx="731034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E M P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96524" y="542333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851578" y="533369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3236625" y="57371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4491679" y="56474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5794659" y="603372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m</a:t>
            </a:r>
            <a:r>
              <a:rPr lang="it-IT" sz="1600" dirty="0" err="1" smtClean="0"/>
              <a:t>ean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7049713" y="594408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 smtClean="0"/>
              <a:t>stdv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654795" y="6528294"/>
            <a:ext cx="731034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AIRCRAFT+MODES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601007" y="3760663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1856061" y="3751699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3241108" y="379204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4496162" y="378307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5799142" y="3821702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m</a:t>
            </a:r>
            <a:r>
              <a:rPr lang="it-IT" sz="1600" dirty="0" err="1" smtClean="0"/>
              <a:t>ean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7054196" y="3812738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 smtClean="0"/>
              <a:t>stdv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9435737" y="54681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10690791" y="537852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9435737" y="3305664"/>
            <a:ext cx="221839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 V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9467114" y="375169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10722168" y="3742732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9467114" y="6510544"/>
            <a:ext cx="221839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WPROF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2" name="Immagine 4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2725625" y="-67235"/>
            <a:ext cx="557584" cy="56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9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08"/>
          <a:stretch/>
        </p:blipFill>
        <p:spPr>
          <a:xfrm>
            <a:off x="5631958" y="3967893"/>
            <a:ext cx="2428352" cy="2743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14"/>
          <a:stretch/>
        </p:blipFill>
        <p:spPr>
          <a:xfrm>
            <a:off x="5647350" y="710892"/>
            <a:ext cx="2439125" cy="27432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95"/>
          <a:stretch/>
        </p:blipFill>
        <p:spPr>
          <a:xfrm>
            <a:off x="441641" y="3914105"/>
            <a:ext cx="2480044" cy="2743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49"/>
          <a:stretch/>
        </p:blipFill>
        <p:spPr>
          <a:xfrm>
            <a:off x="435382" y="710892"/>
            <a:ext cx="2430527" cy="27432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55"/>
          <a:stretch/>
        </p:blipFill>
        <p:spPr>
          <a:xfrm>
            <a:off x="3050569" y="3954446"/>
            <a:ext cx="2481495" cy="27432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11"/>
          <a:stretch/>
        </p:blipFill>
        <p:spPr>
          <a:xfrm>
            <a:off x="9289672" y="3906510"/>
            <a:ext cx="2512365" cy="27432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89"/>
          <a:stretch/>
        </p:blipFill>
        <p:spPr>
          <a:xfrm>
            <a:off x="9267934" y="704039"/>
            <a:ext cx="2432703" cy="27432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21"/>
          <a:stretch/>
        </p:blipFill>
        <p:spPr>
          <a:xfrm>
            <a:off x="3053401" y="710892"/>
            <a:ext cx="2493719" cy="274320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2703979" y="0"/>
            <a:ext cx="624616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- FG:      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Cosmo-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it-IT" sz="2800" dirty="0" smtClean="0"/>
              <a:t>      </a:t>
            </a:r>
            <a:r>
              <a:rPr lang="it-IT" sz="28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con-it</a:t>
            </a:r>
            <a:endParaRPr lang="it-IT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50312" y="3309964"/>
            <a:ext cx="731034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E M P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96524" y="542333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851578" y="533369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236625" y="57371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491679" y="56474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794659" y="603372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m</a:t>
            </a:r>
            <a:r>
              <a:rPr lang="it-IT" sz="1600" dirty="0" err="1" smtClean="0"/>
              <a:t>ean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7049713" y="594408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 smtClean="0"/>
              <a:t>stdv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654795" y="6528294"/>
            <a:ext cx="731034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AIRCRAFT+MODES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601007" y="3760663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1856061" y="3751699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3241108" y="379204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4496162" y="378307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T</a:t>
            </a:r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5799142" y="3821702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/>
              <a:t>m</a:t>
            </a:r>
            <a:r>
              <a:rPr lang="it-IT" sz="1600" dirty="0" err="1" smtClean="0"/>
              <a:t>ean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7054196" y="3812738"/>
            <a:ext cx="96333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err="1" smtClean="0"/>
              <a:t>stdv</a:t>
            </a:r>
            <a:r>
              <a:rPr lang="it-IT" sz="1600" dirty="0" smtClean="0"/>
              <a:t> RH</a:t>
            </a:r>
            <a:endParaRPr lang="it-IT" sz="16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9435737" y="54681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10690791" y="537852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9435737" y="3305664"/>
            <a:ext cx="221839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 V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9467114" y="3751696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</a:t>
            </a:r>
            <a:r>
              <a:rPr lang="it-IT" dirty="0" err="1" smtClean="0"/>
              <a:t>ean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10722168" y="3742732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stdv</a:t>
            </a:r>
            <a:r>
              <a:rPr lang="it-IT" dirty="0" smtClean="0"/>
              <a:t> U</a:t>
            </a:r>
            <a:endParaRPr lang="it-IT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9467114" y="6510544"/>
            <a:ext cx="221839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WPROF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8807" r="76482" b="52423"/>
          <a:stretch/>
        </p:blipFill>
        <p:spPr>
          <a:xfrm>
            <a:off x="2618049" y="-67235"/>
            <a:ext cx="557584" cy="56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34" y="4262716"/>
            <a:ext cx="3048000" cy="2286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919" y="1053983"/>
            <a:ext cx="3048000" cy="2286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14" y="4262716"/>
            <a:ext cx="3048000" cy="2286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08" y="1033747"/>
            <a:ext cx="3048000" cy="2286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465" y="4262717"/>
            <a:ext cx="2743200" cy="223578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791" y="4276354"/>
            <a:ext cx="2743200" cy="2225951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171" y="1053983"/>
            <a:ext cx="2743200" cy="2227497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2703979" y="0"/>
            <a:ext cx="624616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SPREAD:      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Cosmo-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it-IT" sz="2800" dirty="0" smtClean="0"/>
              <a:t>      </a:t>
            </a:r>
            <a:r>
              <a:rPr lang="it-IT" sz="28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con-it</a:t>
            </a:r>
            <a:endParaRPr lang="it-IT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22438" y="776575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T_fg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062072" y="781724"/>
            <a:ext cx="96333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T_an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94480" y="3187351"/>
            <a:ext cx="881318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E M P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847306" y="808151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RH_fg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253500" y="786207"/>
            <a:ext cx="96333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RH_an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59686" y="4021797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T_fg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999320" y="4026946"/>
            <a:ext cx="96333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T_an</a:t>
            </a:r>
            <a:endParaRPr lang="it-IT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3751114" y="402628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RH_fg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190748" y="4031429"/>
            <a:ext cx="96333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RH_an</a:t>
            </a:r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58622" y="6405681"/>
            <a:ext cx="884904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AIRCRAFT+MODES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6726654" y="781058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/>
              <a:t>U</a:t>
            </a:r>
            <a:r>
              <a:rPr lang="it-IT" b="1" dirty="0" err="1" smtClean="0"/>
              <a:t>_fg</a:t>
            </a:r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8166288" y="786207"/>
            <a:ext cx="96333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/>
              <a:t>U</a:t>
            </a:r>
            <a:r>
              <a:rPr lang="it-IT" b="1" dirty="0" err="1" smtClean="0"/>
              <a:t>_an</a:t>
            </a:r>
            <a:endParaRPr lang="it-IT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9617165" y="4045050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/>
              <a:t>U</a:t>
            </a:r>
            <a:r>
              <a:rPr lang="it-IT" b="1" dirty="0" err="1" smtClean="0"/>
              <a:t>_fg</a:t>
            </a:r>
            <a:endParaRPr lang="it-IT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11056799" y="4050199"/>
            <a:ext cx="96333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/>
              <a:t>U</a:t>
            </a:r>
            <a:r>
              <a:rPr lang="it-IT" b="1" dirty="0" err="1" smtClean="0"/>
              <a:t>_an</a:t>
            </a:r>
            <a:endParaRPr lang="it-IT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9644195" y="6377688"/>
            <a:ext cx="221839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WPROF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6699760" y="4025793"/>
            <a:ext cx="96333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/>
              <a:t>U</a:t>
            </a:r>
            <a:r>
              <a:rPr lang="it-IT" b="1" dirty="0" err="1" smtClean="0"/>
              <a:t>_fg</a:t>
            </a:r>
            <a:endParaRPr lang="it-IT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8139394" y="4030942"/>
            <a:ext cx="96333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/>
              <a:t>U</a:t>
            </a:r>
            <a:r>
              <a:rPr lang="it-IT" b="1" dirty="0" err="1" smtClean="0"/>
              <a:t>_an</a:t>
            </a:r>
            <a:endParaRPr lang="it-IT" b="1" dirty="0"/>
          </a:p>
        </p:txBody>
      </p:sp>
      <p:grpSp>
        <p:nvGrpSpPr>
          <p:cNvPr id="31" name="Gruppo 30"/>
          <p:cNvGrpSpPr/>
          <p:nvPr/>
        </p:nvGrpSpPr>
        <p:grpSpPr>
          <a:xfrm>
            <a:off x="9414148" y="848691"/>
            <a:ext cx="2743200" cy="2711180"/>
            <a:chOff x="9382476" y="4016299"/>
            <a:chExt cx="2743200" cy="2711180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2476" y="4262716"/>
              <a:ext cx="2743200" cy="2208892"/>
            </a:xfrm>
            <a:prstGeom prst="rect">
              <a:avLst/>
            </a:prstGeom>
          </p:spPr>
        </p:pic>
        <p:sp>
          <p:nvSpPr>
            <p:cNvPr id="28" name="CasellaDiTesto 27"/>
            <p:cNvSpPr txBox="1"/>
            <p:nvPr/>
          </p:nvSpPr>
          <p:spPr>
            <a:xfrm>
              <a:off x="9579484" y="4016299"/>
              <a:ext cx="963337" cy="369332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/>
                <a:t>U</a:t>
              </a:r>
              <a:r>
                <a:rPr lang="it-IT" b="1" dirty="0" err="1" smtClean="0"/>
                <a:t>_fg</a:t>
              </a:r>
              <a:endParaRPr lang="it-IT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11019118" y="4021448"/>
              <a:ext cx="963337" cy="369332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/>
                <a:t>U</a:t>
              </a:r>
              <a:r>
                <a:rPr lang="it-IT" b="1" dirty="0" err="1" smtClean="0"/>
                <a:t>_an</a:t>
              </a:r>
              <a:endParaRPr lang="it-IT" b="1" dirty="0"/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9691230" y="6358147"/>
              <a:ext cx="2218391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 M V</a:t>
              </a:r>
              <a:endPara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2" name="Rettangolo 31"/>
          <p:cNvSpPr/>
          <p:nvPr/>
        </p:nvSpPr>
        <p:spPr>
          <a:xfrm>
            <a:off x="3440734" y="645459"/>
            <a:ext cx="3079437" cy="5812704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99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10716</TotalTime>
  <Words>725</Words>
  <Application>Microsoft Office PowerPoint</Application>
  <PresentationFormat>Widescreen</PresentationFormat>
  <Paragraphs>211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Albertus Extra Bold</vt:lpstr>
      <vt:lpstr>Arial</vt:lpstr>
      <vt:lpstr>Arial Nova Cond</vt:lpstr>
      <vt:lpstr>Calibri</vt:lpstr>
      <vt:lpstr>Calibri Light</vt:lpstr>
      <vt:lpstr>Source Han Sans CN Regular</vt:lpstr>
      <vt:lpstr>Times New Roman</vt:lpstr>
      <vt:lpstr>Wingdings</vt:lpstr>
      <vt:lpstr>Tema di Office</vt:lpstr>
      <vt:lpstr>Status of COSMO/ ICON-KENDA @COMET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batignani</dc:creator>
  <cp:lastModifiedBy>MARCUCCI</cp:lastModifiedBy>
  <cp:revision>264</cp:revision>
  <dcterms:created xsi:type="dcterms:W3CDTF">2017-06-13T06:38:15Z</dcterms:created>
  <dcterms:modified xsi:type="dcterms:W3CDTF">2020-09-04T10:29:21Z</dcterms:modified>
</cp:coreProperties>
</file>