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</p:sldMasterIdLst>
  <p:notesMasterIdLst>
    <p:notesMasterId r:id="rId30"/>
  </p:notesMasterIdLst>
  <p:handoutMasterIdLst>
    <p:handoutMasterId r:id="rId31"/>
  </p:handoutMasterIdLst>
  <p:sldIdLst>
    <p:sldId id="256" r:id="rId3"/>
    <p:sldId id="342" r:id="rId4"/>
    <p:sldId id="326" r:id="rId5"/>
    <p:sldId id="332" r:id="rId6"/>
    <p:sldId id="333" r:id="rId7"/>
    <p:sldId id="328" r:id="rId8"/>
    <p:sldId id="340" r:id="rId9"/>
    <p:sldId id="334" r:id="rId10"/>
    <p:sldId id="336" r:id="rId11"/>
    <p:sldId id="337" r:id="rId12"/>
    <p:sldId id="327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41" r:id="rId24"/>
    <p:sldId id="353" r:id="rId25"/>
    <p:sldId id="354" r:id="rId26"/>
    <p:sldId id="356" r:id="rId27"/>
    <p:sldId id="358" r:id="rId28"/>
    <p:sldId id="360" r:id="rId29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8000"/>
    <a:srgbClr val="705290"/>
    <a:srgbClr val="000000"/>
    <a:srgbClr val="E10019"/>
    <a:srgbClr val="FF0000"/>
    <a:srgbClr val="3399FF"/>
    <a:srgbClr val="31859C"/>
    <a:srgbClr val="006600"/>
    <a:srgbClr val="1A0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140" autoAdjust="0"/>
    <p:restoredTop sz="93293" autoAdjust="0"/>
  </p:normalViewPr>
  <p:slideViewPr>
    <p:cSldViewPr>
      <p:cViewPr>
        <p:scale>
          <a:sx n="110" d="100"/>
          <a:sy n="110" d="100"/>
        </p:scale>
        <p:origin x="-10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r">
              <a:defRPr sz="1200"/>
            </a:lvl1pPr>
          </a:lstStyle>
          <a:p>
            <a:fld id="{E906A4B3-10E8-4DC6-A20D-46F3A8EE42BE}" type="datetimeFigureOut">
              <a:rPr lang="de-DE" smtClean="0"/>
              <a:t>04.09.2019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899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r">
              <a:defRPr sz="1200"/>
            </a:lvl1pPr>
          </a:lstStyle>
          <a:p>
            <a:fld id="{C23A89A8-197D-4F80-A7AE-E93E90779D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2691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r">
              <a:defRPr sz="1200"/>
            </a:lvl1pPr>
          </a:lstStyle>
          <a:p>
            <a:fld id="{A221223B-9262-4DF7-9042-39F05FDC3599}" type="datetimeFigureOut">
              <a:rPr lang="de-DE" smtClean="0"/>
              <a:t>04.09.2019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95" tIns="45747" rIns="91495" bIns="4574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471"/>
            <a:ext cx="5438140" cy="4466034"/>
          </a:xfrm>
          <a:prstGeom prst="rect">
            <a:avLst/>
          </a:prstGeom>
        </p:spPr>
        <p:txBody>
          <a:bodyPr vert="horz" lIns="91495" tIns="45747" rIns="91495" bIns="45747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899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r">
              <a:defRPr sz="1200"/>
            </a:lvl1pPr>
          </a:lstStyle>
          <a:p>
            <a:fld id="{15BEAF67-4B62-4DF8-B6A1-626EFD4DF79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19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5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40363"/>
            <a:ext cx="8207375" cy="898525"/>
          </a:xfrm>
        </p:spPr>
        <p:txBody>
          <a:bodyPr anchorCtr="1"/>
          <a:lstStyle>
            <a:lvl1pPr algn="ctr">
              <a:defRPr sz="36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4865250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3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D3EAF-BB92-4B49-B74C-BC8AEC7B9174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789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SzPct val="105000"/>
              <a:buFont typeface="Wingdings" panose="05000000000000000000" pitchFamily="2" charset="2"/>
              <a:buChar char="§"/>
              <a:defRPr sz="2000"/>
            </a:lvl1pPr>
            <a:lvl2pPr marL="692150" indent="-260350">
              <a:buSzPct val="105000"/>
              <a:buFont typeface="Wingdings" panose="05000000000000000000" pitchFamily="2" charset="2"/>
              <a:buChar char="§"/>
              <a:defRPr sz="2000"/>
            </a:lvl2pPr>
            <a:lvl3pPr marL="1143000" indent="-228600">
              <a:buSzPct val="105000"/>
              <a:buFont typeface="Wingdings" panose="05000000000000000000" pitchFamily="2" charset="2"/>
              <a:buChar char="§"/>
              <a:defRPr sz="2000"/>
            </a:lvl3pPr>
            <a:lvl4pPr marL="1600200" indent="-228600">
              <a:buSzPct val="105000"/>
              <a:buFont typeface="Wingdings" panose="05000000000000000000" pitchFamily="2" charset="2"/>
              <a:buChar char="§"/>
              <a:defRPr sz="2000"/>
            </a:lvl4pPr>
            <a:lvl5pPr marL="2057400" indent="-228600">
              <a:buSzPct val="105000"/>
              <a:buFont typeface="Wingdings" panose="05000000000000000000" pitchFamily="2" charset="2"/>
              <a:buChar char="§"/>
              <a:defRPr sz="20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827585" y="6381328"/>
            <a:ext cx="7454404" cy="21560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                                                  T. Tröndle,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145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3E089-FCF6-4980-A9A4-4F753E6BE932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827585" y="6381328"/>
            <a:ext cx="7454404" cy="21560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                                                  T. Tröndle,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964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2438" y="6538913"/>
            <a:ext cx="7548562" cy="2762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651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COSMO GM 2013, Sibiu                   C. Gebhardt, DWD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4130E-E3F3-48B5-A29F-D55113FF3C13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46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40363"/>
            <a:ext cx="8207375" cy="898525"/>
          </a:xfrm>
        </p:spPr>
        <p:txBody>
          <a:bodyPr anchorCtr="1"/>
          <a:lstStyle>
            <a:lvl1pPr algn="ctr">
              <a:defRPr sz="36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11878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CFE35-C238-429F-A5DA-0693369A1B8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1712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n"/>
              <a:defRPr/>
            </a:lvl1pPr>
            <a:lvl2pPr marL="692150" indent="-260350">
              <a:buFont typeface="Wingdings" pitchFamily="2" charset="2"/>
              <a:buChar char="n"/>
              <a:defRPr/>
            </a:lvl2pPr>
            <a:lvl3pPr marL="1143000" indent="-228600">
              <a:buFont typeface="Wingdings" pitchFamily="2" charset="2"/>
              <a:buChar char="n"/>
              <a:defRPr/>
            </a:lvl3pPr>
            <a:lvl4pPr marL="1600200" indent="-228600">
              <a:buFont typeface="Wingdings" pitchFamily="2" charset="2"/>
              <a:buChar char="n"/>
              <a:defRPr/>
            </a:lvl4pPr>
            <a:lvl5pPr marL="2057400" indent="-228600">
              <a:buFont typeface="Wingdings" pitchFamily="2" charset="2"/>
              <a:buChar char="n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3F6FE-9594-4176-BDD4-904E6BAC9065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5139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"/>
              <a:defRPr/>
            </a:lvl1pPr>
            <a:lvl2pPr marL="692150" indent="-260350">
              <a:buFont typeface="Wingdings" pitchFamily="2" charset="2"/>
              <a:buChar char=""/>
              <a:defRPr/>
            </a:lvl2pPr>
            <a:lvl3pPr marL="1143000" indent="-228600">
              <a:buFont typeface="Wingdings" pitchFamily="2" charset="2"/>
              <a:buChar char=""/>
              <a:defRPr/>
            </a:lvl3pPr>
            <a:lvl4pPr marL="1600200" indent="-228600">
              <a:buFont typeface="Wingdings" pitchFamily="2" charset="2"/>
              <a:buChar char=""/>
              <a:defRPr/>
            </a:lvl4pPr>
            <a:lvl5pPr marL="2057400" indent="-228600">
              <a:buFont typeface="Wingdings" pitchFamily="2" charset="2"/>
              <a:buChar char="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0FDC5-A213-4364-99E5-741304E9FE9F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56134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5"/>
            <a:ext cx="83534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Folienmasterformat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Line 23"/>
          <p:cNvSpPr>
            <a:spLocks noChangeShapeType="1"/>
          </p:cNvSpPr>
          <p:nvPr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524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 smtClean="0">
              <a:solidFill>
                <a:srgbClr val="000000"/>
              </a:solidFill>
            </a:endParaRPr>
          </a:p>
        </p:txBody>
      </p:sp>
      <p:pic>
        <p:nvPicPr>
          <p:cNvPr id="1029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23"/>
          <p:cNvSpPr>
            <a:spLocks noChangeShapeType="1"/>
          </p:cNvSpPr>
          <p:nvPr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5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2843808" y="6381750"/>
            <a:ext cx="5438181" cy="231775"/>
          </a:xfrm>
          <a:prstGeom prst="rect">
            <a:avLst/>
          </a:prstGeom>
          <a:ln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-   T. Tröndle,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7C09C4-6AF5-41FF-A0E6-9B7B72A9F532}" type="slidenum">
              <a:rPr 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5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5"/>
            <a:ext cx="83534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Folienmasterformat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1028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23"/>
          <p:cNvSpPr>
            <a:spLocks noChangeShapeType="1"/>
          </p:cNvSpPr>
          <p:nvPr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4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0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23"/>
          <p:cNvSpPr>
            <a:spLocks noChangeShapeType="1"/>
          </p:cNvSpPr>
          <p:nvPr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4572000" y="6381750"/>
            <a:ext cx="3709988" cy="215900"/>
          </a:xfrm>
          <a:prstGeom prst="rect">
            <a:avLst/>
          </a:prstGeom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F2DAEAD-89F3-4D23-A3D5-FC75EAE2DDEB}" type="slidenum">
              <a:rPr lang="de-DE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7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163513" y="1244600"/>
            <a:ext cx="8820150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ICON-D2-EPS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evelopment at DWD</a:t>
            </a:r>
            <a:b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WG7 parallel session – COSMO GM 2019</a:t>
            </a:r>
            <a:br>
              <a:rPr lang="en-GB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GB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en-GB" b="1" dirty="0" smtClean="0"/>
          </a:p>
          <a:p>
            <a:pPr algn="ctr">
              <a:spcBef>
                <a:spcPct val="50000"/>
              </a:spcBef>
              <a:defRPr/>
            </a:pPr>
            <a:r>
              <a:rPr lang="en-GB" sz="1600" b="1" dirty="0" smtClean="0"/>
              <a:t>C. </a:t>
            </a:r>
            <a:r>
              <a:rPr lang="en-GB" sz="1600" b="1" dirty="0" smtClean="0"/>
              <a:t>Gebhardt</a:t>
            </a:r>
            <a:br>
              <a:rPr lang="en-GB" sz="1600" b="1" dirty="0" smtClean="0"/>
            </a:br>
            <a:r>
              <a:rPr lang="en-GB" sz="1600" b="1" dirty="0" smtClean="0"/>
              <a:t>M</a:t>
            </a:r>
            <a:r>
              <a:rPr lang="en-GB" sz="1600" b="1" dirty="0" smtClean="0"/>
              <a:t>. Sprengel, T. </a:t>
            </a:r>
            <a:r>
              <a:rPr lang="en-GB" sz="1600" b="1" dirty="0" err="1" smtClean="0"/>
              <a:t>Heppelmann</a:t>
            </a:r>
            <a:endParaRPr lang="en-GB" sz="1200" b="1" dirty="0" smtClean="0"/>
          </a:p>
          <a:p>
            <a:pPr algn="ctr">
              <a:defRPr/>
            </a:pPr>
            <a:endParaRPr lang="en-GB" b="1" dirty="0" smtClean="0"/>
          </a:p>
          <a:p>
            <a:pPr algn="ctr">
              <a:defRPr/>
            </a:pPr>
            <a:r>
              <a:rPr lang="en-GB" b="1" dirty="0" err="1" smtClean="0"/>
              <a:t>Deutscher</a:t>
            </a:r>
            <a:r>
              <a:rPr lang="en-GB" b="1" dirty="0" smtClean="0"/>
              <a:t> </a:t>
            </a:r>
            <a:r>
              <a:rPr lang="en-GB" b="1" dirty="0" err="1" smtClean="0"/>
              <a:t>Wetterdienst</a:t>
            </a:r>
            <a:r>
              <a:rPr lang="en-GB" b="1" dirty="0" smtClean="0"/>
              <a:t>, DWD</a:t>
            </a:r>
            <a:endParaRPr lang="en-GB" b="1" dirty="0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636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10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76424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ICON-LAM-EPS 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perturbed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parameters</a:t>
            </a:r>
            <a:r>
              <a:rPr lang="de-DE" sz="2400" i="1" dirty="0" smtClean="0">
                <a:solidFill>
                  <a:schemeClr val="tx2"/>
                </a:solidFill>
              </a:rPr>
              <a:t> (</a:t>
            </a:r>
            <a:r>
              <a:rPr lang="de-DE" sz="2400" i="1" dirty="0" err="1" smtClean="0">
                <a:solidFill>
                  <a:schemeClr val="tx2"/>
                </a:solidFill>
              </a:rPr>
              <a:t>test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phase</a:t>
            </a:r>
            <a:r>
              <a:rPr lang="de-DE" sz="2400" i="1" dirty="0" smtClean="0">
                <a:solidFill>
                  <a:schemeClr val="tx2"/>
                </a:solidFill>
              </a:rPr>
              <a:t>)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75534"/>
              </p:ext>
            </p:extLst>
          </p:nvPr>
        </p:nvGraphicFramePr>
        <p:xfrm>
          <a:off x="323528" y="1712952"/>
          <a:ext cx="7776864" cy="445235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0120"/>
                <a:gridCol w="1584176"/>
                <a:gridCol w="2448272"/>
                <a:gridCol w="864096"/>
                <a:gridCol w="936104"/>
                <a:gridCol w="86409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CD2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ICON-LAM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meaning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default</a:t>
                      </a: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900" dirty="0" smtClean="0"/>
                        <a:t>(ICON-LAM)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-</a:t>
                      </a:r>
                      <a:r>
                        <a:rPr lang="de-DE" sz="2000" dirty="0" smtClean="0"/>
                        <a:t/>
                      </a:r>
                      <a:br>
                        <a:rPr lang="de-DE" sz="20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+</a:t>
                      </a:r>
                      <a:br>
                        <a:rPr lang="de-DE" sz="14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rain_n0_factor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tuning factor for intercept parameter of raindrop size distribution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0.1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0.2</a:t>
                      </a:r>
                      <a:endParaRPr lang="de-DE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a_hshr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length scale factor for the separated horizontal shear mode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2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3</a:t>
                      </a:r>
                      <a:endParaRPr lang="de-DE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tune_zvz0i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terminal fall velocity of ice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1.25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1.0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1.5</a:t>
                      </a: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tune_texc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excess value for temperature used in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test parcel ascent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0.125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0.075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0.175</a:t>
                      </a:r>
                      <a:endParaRPr lang="de-DE" sz="14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tune_qexc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excess fraction of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grid-scale QV used in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test parcel ascent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0.0125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0.0075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0.0175</a:t>
                      </a:r>
                      <a:endParaRPr lang="de-DE" sz="14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err="1" smtClean="0"/>
                        <a:t>lhn_coef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err="1" smtClean="0"/>
                        <a:t>lhn_coef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trike="sngStrike" dirty="0" smtClean="0"/>
                        <a:t>nudging coefficient of adding the increments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9" name="Gerade Verbindung 8"/>
          <p:cNvCxnSpPr/>
          <p:nvPr/>
        </p:nvCxnSpPr>
        <p:spPr bwMode="auto">
          <a:xfrm>
            <a:off x="1403648" y="1700808"/>
            <a:ext cx="0" cy="453650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 rot="3475318">
            <a:off x="4299408" y="3576069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i="1" dirty="0" err="1">
                <a:solidFill>
                  <a:srgbClr val="FF0000">
                    <a:alpha val="47000"/>
                  </a:srgbClr>
                </a:solidFill>
              </a:rPr>
              <a:t>c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ould</a:t>
            </a:r>
            <a:r>
              <a:rPr lang="de-DE" sz="5400" b="1" i="1" dirty="0" smtClean="0">
                <a:solidFill>
                  <a:srgbClr val="FF0000">
                    <a:alpha val="47000"/>
                  </a:srgbClr>
                </a:solidFill>
              </a:rPr>
              <a:t> 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change</a:t>
            </a:r>
            <a:endParaRPr lang="de-DE" sz="5400" b="1" i="1" dirty="0">
              <a:solidFill>
                <a:srgbClr val="FF0000">
                  <a:alpha val="47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74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11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533091" y="972339"/>
            <a:ext cx="2166701" cy="944493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ASCII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file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b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</a:b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with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default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and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perturbed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values</a:t>
            </a:r>
            <a:r>
              <a:rPr kumimoji="0" lang="de-DE" sz="14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for</a:t>
            </a:r>
            <a:r>
              <a:rPr lang="de-DE" sz="1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n=1,…,12</a:t>
            </a:r>
            <a:r>
              <a:rPr kumimoji="0" lang="de-DE" sz="1400" b="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parameters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lang="de-DE" sz="1400" i="1" dirty="0" err="1">
                <a:solidFill>
                  <a:schemeClr val="tx2"/>
                </a:solidFill>
                <a:latin typeface="Arial" charset="0"/>
              </a:rPr>
              <a:t>p</a:t>
            </a:r>
            <a:r>
              <a:rPr lang="de-DE" sz="1400" i="1" baseline="-25000" dirty="0" err="1">
                <a:solidFill>
                  <a:schemeClr val="tx2"/>
                </a:solidFill>
                <a:latin typeface="Arial" charset="0"/>
              </a:rPr>
              <a:t>n</a:t>
            </a:r>
            <a:r>
              <a:rPr lang="de-DE" sz="1400" dirty="0">
                <a:solidFill>
                  <a:schemeClr val="tx2"/>
                </a:solidFill>
                <a:latin typeface="Arial" charset="0"/>
              </a:rPr>
              <a:t> </a:t>
            </a:r>
            <a:endParaRPr kumimoji="0" lang="de-DE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827584" y="2060848"/>
            <a:ext cx="1584176" cy="936104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for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each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i="1" dirty="0" err="1" smtClean="0">
                <a:solidFill>
                  <a:schemeClr val="tx2"/>
                </a:solidFill>
                <a:latin typeface="Arial" charset="0"/>
              </a:rPr>
              <a:t>p</a:t>
            </a:r>
            <a:r>
              <a:rPr lang="de-DE" sz="1400" i="1" baseline="-25000" dirty="0" err="1" smtClean="0">
                <a:solidFill>
                  <a:schemeClr val="tx2"/>
                </a:solidFill>
                <a:latin typeface="Arial" charset="0"/>
              </a:rPr>
              <a:t>n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r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andomly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select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10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members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to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be</a:t>
            </a:r>
            <a:r>
              <a: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kumimoji="0" lang="de-DE" sz="1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perturbed</a:t>
            </a:r>
            <a:endParaRPr kumimoji="0" lang="de-DE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1907704" y="3140968"/>
            <a:ext cx="1656000" cy="936104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randomly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attribute</a:t>
            </a:r>
            <a:r>
              <a:rPr lang="de-DE" sz="1400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de-DE" sz="1400" dirty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each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perturbation</a:t>
            </a:r>
            <a:r>
              <a:rPr lang="de-DE" sz="1400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de-DE" sz="1400" dirty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to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5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of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those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10</a:t>
            </a:r>
            <a:br>
              <a:rPr lang="de-DE" sz="1400" dirty="0" smtClean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members</a:t>
            </a:r>
            <a:endParaRPr kumimoji="0" lang="de-DE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827583" y="4221088"/>
            <a:ext cx="1584176" cy="936104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table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with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member-specific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namelist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values</a:t>
            </a:r>
            <a:endParaRPr lang="de-DE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827584" y="5301208"/>
            <a:ext cx="1584176" cy="936104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400" dirty="0" smtClean="0">
              <a:solidFill>
                <a:schemeClr val="tx2"/>
              </a:solidFill>
              <a:latin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prepare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br>
              <a:rPr lang="de-DE" sz="1400" dirty="0" smtClean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specific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namelist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br>
              <a:rPr lang="de-DE" sz="1400" dirty="0" smtClean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for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each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member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de-DE" sz="1400" dirty="0" smtClean="0">
                <a:solidFill>
                  <a:schemeClr val="tx2"/>
                </a:solidFill>
                <a:latin typeface="Arial" charset="0"/>
              </a:rPr>
            </a:b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and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de-DE" sz="1400" dirty="0" err="1" smtClean="0">
                <a:solidFill>
                  <a:schemeClr val="tx2"/>
                </a:solidFill>
                <a:latin typeface="Arial" charset="0"/>
              </a:rPr>
              <a:t>run</a:t>
            </a:r>
            <a:r>
              <a:rPr lang="de-DE" sz="1400" dirty="0" smtClean="0">
                <a:solidFill>
                  <a:schemeClr val="tx2"/>
                </a:solidFill>
                <a:latin typeface="Arial" charset="0"/>
              </a:rPr>
              <a:t> EPS</a:t>
            </a:r>
            <a:endParaRPr lang="de-DE" sz="1400" dirty="0">
              <a:solidFill>
                <a:schemeClr val="tx2"/>
              </a:solidFill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cxnSp>
        <p:nvCxnSpPr>
          <p:cNvPr id="56" name="Gerade Verbindung 55"/>
          <p:cNvCxnSpPr/>
          <p:nvPr/>
        </p:nvCxnSpPr>
        <p:spPr bwMode="auto">
          <a:xfrm flipH="1">
            <a:off x="533091" y="2528900"/>
            <a:ext cx="288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Gerade Verbindung mit Pfeil 58"/>
          <p:cNvCxnSpPr/>
          <p:nvPr/>
        </p:nvCxnSpPr>
        <p:spPr bwMode="auto">
          <a:xfrm>
            <a:off x="533091" y="4689140"/>
            <a:ext cx="288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Gerade Verbindung 61"/>
          <p:cNvCxnSpPr/>
          <p:nvPr/>
        </p:nvCxnSpPr>
        <p:spPr bwMode="auto">
          <a:xfrm>
            <a:off x="533091" y="2528900"/>
            <a:ext cx="0" cy="21602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Textfeld 62"/>
          <p:cNvSpPr txBox="1"/>
          <p:nvPr/>
        </p:nvSpPr>
        <p:spPr>
          <a:xfrm rot="16200000">
            <a:off x="-386679" y="3356992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>
                <a:solidFill>
                  <a:schemeClr val="tx2"/>
                </a:solidFill>
              </a:rPr>
              <a:t>1 </a:t>
            </a:r>
            <a:r>
              <a:rPr lang="de-DE" sz="1400" i="1" dirty="0" err="1" smtClean="0">
                <a:solidFill>
                  <a:schemeClr val="tx2"/>
                </a:solidFill>
              </a:rPr>
              <a:t>perturbation</a:t>
            </a:r>
            <a:endParaRPr lang="de-DE" sz="1400" i="1" dirty="0">
              <a:solidFill>
                <a:schemeClr val="tx2"/>
              </a:solidFill>
            </a:endParaRPr>
          </a:p>
        </p:txBody>
      </p:sp>
      <p:cxnSp>
        <p:nvCxnSpPr>
          <p:cNvPr id="64" name="Gerade Verbindung 63"/>
          <p:cNvCxnSpPr/>
          <p:nvPr/>
        </p:nvCxnSpPr>
        <p:spPr bwMode="auto">
          <a:xfrm flipH="1">
            <a:off x="2411760" y="2522959"/>
            <a:ext cx="32394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Gerade Verbindung mit Pfeil 65"/>
          <p:cNvCxnSpPr>
            <a:endCxn id="8" idx="0"/>
          </p:cNvCxnSpPr>
          <p:nvPr/>
        </p:nvCxnSpPr>
        <p:spPr bwMode="auto">
          <a:xfrm>
            <a:off x="2735704" y="2528900"/>
            <a:ext cx="0" cy="61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Gerade Verbindung 67"/>
          <p:cNvCxnSpPr/>
          <p:nvPr/>
        </p:nvCxnSpPr>
        <p:spPr bwMode="auto">
          <a:xfrm flipH="1">
            <a:off x="2411759" y="4694775"/>
            <a:ext cx="32394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Gerade Verbindung mit Pfeil 68"/>
          <p:cNvCxnSpPr/>
          <p:nvPr/>
        </p:nvCxnSpPr>
        <p:spPr bwMode="auto">
          <a:xfrm>
            <a:off x="2733348" y="4079520"/>
            <a:ext cx="0" cy="61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Gerade Verbindung mit Pfeil 75"/>
          <p:cNvCxnSpPr>
            <a:stCxn id="5" idx="2"/>
            <a:endCxn id="7" idx="0"/>
          </p:cNvCxnSpPr>
          <p:nvPr/>
        </p:nvCxnSpPr>
        <p:spPr bwMode="auto">
          <a:xfrm>
            <a:off x="1616442" y="1916832"/>
            <a:ext cx="3230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Gerade Verbindung mit Pfeil 77"/>
          <p:cNvCxnSpPr/>
          <p:nvPr/>
        </p:nvCxnSpPr>
        <p:spPr bwMode="auto">
          <a:xfrm>
            <a:off x="1619672" y="5157192"/>
            <a:ext cx="0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" name="Textfeld 125"/>
          <p:cNvSpPr txBox="1"/>
          <p:nvPr/>
        </p:nvSpPr>
        <p:spPr>
          <a:xfrm>
            <a:off x="5148064" y="972339"/>
            <a:ext cx="3240360" cy="3077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solidFill>
                  <a:srgbClr val="FF0000"/>
                </a:solidFill>
              </a:rPr>
              <a:t>(tune_)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>
                <a:solidFill>
                  <a:srgbClr val="FF0000"/>
                </a:solidFill>
              </a:rPr>
              <a:t>n</a:t>
            </a:r>
            <a:r>
              <a:rPr lang="de-DE" sz="1400" i="1" dirty="0">
                <a:solidFill>
                  <a:srgbClr val="FF0000"/>
                </a:solidFill>
              </a:rPr>
              <a:t>&gt; </a:t>
            </a:r>
            <a:r>
              <a:rPr lang="de-DE" sz="1400" i="1" dirty="0" smtClean="0">
                <a:solidFill>
                  <a:srgbClr val="FF0000"/>
                </a:solidFill>
              </a:rPr>
              <a:t>= …     </a:t>
            </a:r>
            <a:r>
              <a:rPr lang="de-DE" sz="1400" dirty="0" err="1" smtClean="0">
                <a:solidFill>
                  <a:srgbClr val="FF0000"/>
                </a:solidFill>
              </a:rPr>
              <a:t>range</a:t>
            </a:r>
            <a:r>
              <a:rPr lang="de-DE" sz="1400" dirty="0" smtClean="0">
                <a:solidFill>
                  <a:srgbClr val="FF0000"/>
                </a:solidFill>
              </a:rPr>
              <a:t>_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 smtClean="0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 smtClean="0">
                <a:solidFill>
                  <a:srgbClr val="FF0000"/>
                </a:solidFill>
              </a:rPr>
              <a:t>n</a:t>
            </a:r>
            <a:r>
              <a:rPr lang="de-DE" sz="1400" i="1" dirty="0" smtClean="0">
                <a:solidFill>
                  <a:srgbClr val="FF0000"/>
                </a:solidFill>
              </a:rPr>
              <a:t>&gt; </a:t>
            </a:r>
            <a:r>
              <a:rPr lang="de-DE" sz="1400" dirty="0" smtClean="0">
                <a:solidFill>
                  <a:srgbClr val="FF0000"/>
                </a:solidFill>
              </a:rPr>
              <a:t>= …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5652120" y="4274512"/>
            <a:ext cx="2126475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use_ensemble_pert</a:t>
            </a:r>
            <a:r>
              <a:rPr lang="de-DE" sz="1400" dirty="0" smtClean="0">
                <a:solidFill>
                  <a:srgbClr val="FF0000"/>
                </a:solidFill>
              </a:rPr>
              <a:t> = T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itype_pert_gen</a:t>
            </a:r>
            <a:r>
              <a:rPr lang="de-DE" sz="1400" dirty="0" smtClean="0">
                <a:solidFill>
                  <a:srgbClr val="FF0000"/>
                </a:solidFill>
              </a:rPr>
              <a:t>=2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timedep_pert</a:t>
            </a:r>
            <a:r>
              <a:rPr lang="de-DE" sz="1400" dirty="0" smtClean="0">
                <a:solidFill>
                  <a:srgbClr val="FF0000"/>
                </a:solidFill>
              </a:rPr>
              <a:t>=1</a:t>
            </a:r>
            <a:endParaRPr lang="de-DE" sz="1400" dirty="0">
              <a:solidFill>
                <a:srgbClr val="FF0000"/>
              </a:solidFill>
            </a:endParaRPr>
          </a:p>
        </p:txBody>
      </p:sp>
      <p:grpSp>
        <p:nvGrpSpPr>
          <p:cNvPr id="132" name="Gruppieren 131"/>
          <p:cNvGrpSpPr/>
          <p:nvPr/>
        </p:nvGrpSpPr>
        <p:grpSpPr>
          <a:xfrm>
            <a:off x="4483213" y="1340768"/>
            <a:ext cx="4553283" cy="4824536"/>
            <a:chOff x="4483213" y="1340768"/>
            <a:chExt cx="4553283" cy="4824536"/>
          </a:xfrm>
        </p:grpSpPr>
        <p:sp>
          <p:nvSpPr>
            <p:cNvPr id="79" name="Rechteck 78"/>
            <p:cNvSpPr/>
            <p:nvPr/>
          </p:nvSpPr>
          <p:spPr bwMode="auto">
            <a:xfrm>
              <a:off x="5317247" y="1340768"/>
              <a:ext cx="2880320" cy="72008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pass </a:t>
              </a: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default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value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and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range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of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perturbation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for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n=1,…,17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parameters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lang="de-DE" sz="1400" i="1" dirty="0" err="1">
                  <a:solidFill>
                    <a:schemeClr val="tx2"/>
                  </a:solidFill>
                  <a:latin typeface="Arial" charset="0"/>
                </a:rPr>
                <a:t>p</a:t>
              </a:r>
              <a:r>
                <a:rPr lang="de-DE" sz="1400" i="1" baseline="-25000" dirty="0" err="1">
                  <a:solidFill>
                    <a:schemeClr val="tx2"/>
                  </a:solidFill>
                  <a:latin typeface="Arial" charset="0"/>
                </a:rPr>
                <a:t>n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via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namelist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hteck 79"/>
            <p:cNvSpPr/>
            <p:nvPr/>
          </p:nvSpPr>
          <p:spPr bwMode="auto">
            <a:xfrm>
              <a:off x="500404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hteck 81"/>
            <p:cNvSpPr/>
            <p:nvPr/>
          </p:nvSpPr>
          <p:spPr bwMode="auto">
            <a:xfrm>
              <a:off x="6253351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m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hteck 82"/>
            <p:cNvSpPr/>
            <p:nvPr/>
          </p:nvSpPr>
          <p:spPr bwMode="auto">
            <a:xfrm>
              <a:off x="788436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20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85" name="Gerade Verbindung mit Pfeil 84"/>
            <p:cNvCxnSpPr>
              <a:stCxn id="79" idx="2"/>
              <a:endCxn id="80" idx="0"/>
            </p:cNvCxnSpPr>
            <p:nvPr/>
          </p:nvCxnSpPr>
          <p:spPr bwMode="auto">
            <a:xfrm flipH="1">
              <a:off x="5508104" y="2060848"/>
              <a:ext cx="1249303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Gerade Verbindung mit Pfeil 86"/>
            <p:cNvCxnSpPr>
              <a:stCxn id="79" idx="2"/>
              <a:endCxn id="82" idx="0"/>
            </p:cNvCxnSpPr>
            <p:nvPr/>
          </p:nvCxnSpPr>
          <p:spPr bwMode="auto">
            <a:xfrm>
              <a:off x="6757407" y="2060848"/>
              <a:ext cx="0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Gerade Verbindung mit Pfeil 88"/>
            <p:cNvCxnSpPr>
              <a:stCxn id="79" idx="2"/>
              <a:endCxn id="83" idx="0"/>
            </p:cNvCxnSpPr>
            <p:nvPr/>
          </p:nvCxnSpPr>
          <p:spPr bwMode="auto">
            <a:xfrm>
              <a:off x="6757407" y="2060848"/>
              <a:ext cx="1631017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0" name="Textfeld 89"/>
            <p:cNvSpPr txBox="1"/>
            <p:nvPr/>
          </p:nvSpPr>
          <p:spPr>
            <a:xfrm>
              <a:off x="5940152" y="2659558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380312" y="2662525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2" name="Rechteck 91"/>
            <p:cNvSpPr/>
            <p:nvPr/>
          </p:nvSpPr>
          <p:spPr bwMode="auto">
            <a:xfrm>
              <a:off x="5973708" y="3551342"/>
              <a:ext cx="1584176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random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variable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93" name="Gerade Verbindung mit Pfeil 92"/>
            <p:cNvCxnSpPr>
              <a:stCxn id="82" idx="2"/>
              <a:endCxn id="92" idx="0"/>
            </p:cNvCxnSpPr>
            <p:nvPr/>
          </p:nvCxnSpPr>
          <p:spPr bwMode="auto">
            <a:xfrm>
              <a:off x="6757407" y="2997398"/>
              <a:ext cx="8389" cy="5539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4" name="Textfeld 93"/>
            <p:cNvSpPr txBox="1"/>
            <p:nvPr/>
          </p:nvSpPr>
          <p:spPr>
            <a:xfrm>
              <a:off x="5397853" y="3265239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5" name="Textfeld 94"/>
            <p:cNvSpPr txBox="1"/>
            <p:nvPr/>
          </p:nvSpPr>
          <p:spPr>
            <a:xfrm>
              <a:off x="7596336" y="3255367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cxnSp>
          <p:nvCxnSpPr>
            <p:cNvPr id="96" name="Gerade Verbindung mit Pfeil 95"/>
            <p:cNvCxnSpPr/>
            <p:nvPr/>
          </p:nvCxnSpPr>
          <p:spPr bwMode="auto">
            <a:xfrm>
              <a:off x="5541660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mit Pfeil 96"/>
            <p:cNvCxnSpPr/>
            <p:nvPr/>
          </p:nvCxnSpPr>
          <p:spPr bwMode="auto">
            <a:xfrm>
              <a:off x="8405202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8" name="Rechteck 97"/>
            <p:cNvSpPr/>
            <p:nvPr/>
          </p:nvSpPr>
          <p:spPr bwMode="auto">
            <a:xfrm>
              <a:off x="4483213" y="5495558"/>
              <a:ext cx="2160241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/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 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hteck 98"/>
            <p:cNvSpPr/>
            <p:nvPr/>
          </p:nvSpPr>
          <p:spPr bwMode="auto">
            <a:xfrm>
              <a:off x="6787470" y="5243530"/>
              <a:ext cx="2249026" cy="921774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 0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0.25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. 1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0.25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def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</a:t>
              </a:r>
              <a:b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2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101" name="Gerade Verbindung 100"/>
            <p:cNvCxnSpPr>
              <a:stCxn id="92" idx="1"/>
            </p:cNvCxnSpPr>
            <p:nvPr/>
          </p:nvCxnSpPr>
          <p:spPr bwMode="auto">
            <a:xfrm flipH="1">
              <a:off x="5557318" y="3814207"/>
              <a:ext cx="41639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5" name="Gerade Verbindung mit Pfeil 104"/>
            <p:cNvCxnSpPr>
              <a:endCxn id="98" idx="0"/>
            </p:cNvCxnSpPr>
            <p:nvPr/>
          </p:nvCxnSpPr>
          <p:spPr bwMode="auto">
            <a:xfrm>
              <a:off x="5562214" y="3814207"/>
              <a:ext cx="1120" cy="16813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Gerade Verbindung 107"/>
            <p:cNvCxnSpPr/>
            <p:nvPr/>
          </p:nvCxnSpPr>
          <p:spPr bwMode="auto">
            <a:xfrm>
              <a:off x="7557884" y="3814207"/>
              <a:ext cx="332425" cy="44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Gerade Verbindung mit Pfeil 109"/>
            <p:cNvCxnSpPr/>
            <p:nvPr/>
          </p:nvCxnSpPr>
          <p:spPr bwMode="auto">
            <a:xfrm>
              <a:off x="7903594" y="3805818"/>
              <a:ext cx="8389" cy="142932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7" name="Textfeld 126"/>
            <p:cNvSpPr txBox="1"/>
            <p:nvPr/>
          </p:nvSpPr>
          <p:spPr>
            <a:xfrm rot="16200000">
              <a:off x="4581873" y="4283224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 smtClean="0">
                  <a:solidFill>
                    <a:schemeClr val="tx2"/>
                  </a:solidFill>
                </a:rPr>
                <a:t>1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  <p:sp>
          <p:nvSpPr>
            <p:cNvPr id="128" name="Textfeld 127"/>
            <p:cNvSpPr txBox="1"/>
            <p:nvPr/>
          </p:nvSpPr>
          <p:spPr>
            <a:xfrm rot="16200000">
              <a:off x="7390185" y="4355232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>
                  <a:solidFill>
                    <a:schemeClr val="tx2"/>
                  </a:solidFill>
                </a:rPr>
                <a:t>2</a:t>
              </a:r>
              <a:r>
                <a:rPr lang="de-DE" sz="1400" i="1" dirty="0" smtClean="0">
                  <a:solidFill>
                    <a:schemeClr val="tx2"/>
                  </a:solidFill>
                </a:rPr>
                <a:t>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perturbations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29" name="Textfeld 128"/>
          <p:cNvSpPr txBox="1"/>
          <p:nvPr/>
        </p:nvSpPr>
        <p:spPr>
          <a:xfrm rot="16200000">
            <a:off x="2980919" y="3491136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>
                <a:solidFill>
                  <a:schemeClr val="tx2"/>
                </a:solidFill>
              </a:rPr>
              <a:t>2</a:t>
            </a:r>
            <a:r>
              <a:rPr lang="de-DE" sz="1400" i="1" dirty="0" smtClean="0">
                <a:solidFill>
                  <a:schemeClr val="tx2"/>
                </a:solidFill>
              </a:rPr>
              <a:t> </a:t>
            </a:r>
            <a:r>
              <a:rPr lang="de-DE" sz="1400" i="1" dirty="0" err="1" smtClean="0">
                <a:solidFill>
                  <a:schemeClr val="tx2"/>
                </a:solidFill>
              </a:rPr>
              <a:t>perturbations</a:t>
            </a:r>
            <a:endParaRPr lang="de-DE" sz="1400" i="1" dirty="0">
              <a:solidFill>
                <a:schemeClr val="tx2"/>
              </a:solidFill>
            </a:endParaRPr>
          </a:p>
        </p:txBody>
      </p:sp>
      <p:cxnSp>
        <p:nvCxnSpPr>
          <p:cNvPr id="134" name="Gerade Verbindung 133"/>
          <p:cNvCxnSpPr/>
          <p:nvPr/>
        </p:nvCxnSpPr>
        <p:spPr bwMode="auto">
          <a:xfrm>
            <a:off x="4211960" y="1052736"/>
            <a:ext cx="0" cy="518457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5" name="Textfeld 134"/>
          <p:cNvSpPr txBox="1"/>
          <p:nvPr/>
        </p:nvSpPr>
        <p:spPr>
          <a:xfrm rot="16200000">
            <a:off x="2995037" y="1780029"/>
            <a:ext cx="206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smtClean="0">
                <a:solidFill>
                  <a:schemeClr val="tx2"/>
                </a:solidFill>
              </a:rPr>
              <a:t>COSMO-D2-EPS</a:t>
            </a:r>
            <a:endParaRPr lang="de-DE" b="1" i="1" dirty="0">
              <a:solidFill>
                <a:schemeClr val="tx2"/>
              </a:solidFill>
            </a:endParaRPr>
          </a:p>
        </p:txBody>
      </p:sp>
      <p:sp>
        <p:nvSpPr>
          <p:cNvPr id="136" name="Textfeld 135"/>
          <p:cNvSpPr txBox="1"/>
          <p:nvPr/>
        </p:nvSpPr>
        <p:spPr>
          <a:xfrm rot="16200000">
            <a:off x="3364369" y="1773089"/>
            <a:ext cx="206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smtClean="0">
                <a:solidFill>
                  <a:schemeClr val="tx2"/>
                </a:solidFill>
              </a:rPr>
              <a:t>ICON-LAM-EPS</a:t>
            </a:r>
            <a:endParaRPr lang="de-DE" b="1" i="1" dirty="0">
              <a:solidFill>
                <a:schemeClr val="tx2"/>
              </a:solidFill>
            </a:endParaRPr>
          </a:p>
        </p:txBody>
      </p:sp>
      <p:sp>
        <p:nvSpPr>
          <p:cNvPr id="137" name="Textfeld 136"/>
          <p:cNvSpPr txBox="1"/>
          <p:nvPr/>
        </p:nvSpPr>
        <p:spPr>
          <a:xfrm rot="16200000">
            <a:off x="2398114" y="4495472"/>
            <a:ext cx="325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err="1" smtClean="0">
                <a:solidFill>
                  <a:srgbClr val="FF0000"/>
                </a:solidFill>
              </a:rPr>
              <a:t>shell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script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environment</a:t>
            </a:r>
            <a:endParaRPr lang="de-DE" b="1" i="1" dirty="0">
              <a:solidFill>
                <a:srgbClr val="FF0000"/>
              </a:solidFill>
            </a:endParaRPr>
          </a:p>
        </p:txBody>
      </p:sp>
      <p:sp>
        <p:nvSpPr>
          <p:cNvPr id="138" name="Textfeld 137"/>
          <p:cNvSpPr txBox="1"/>
          <p:nvPr/>
        </p:nvSpPr>
        <p:spPr>
          <a:xfrm rot="16200000">
            <a:off x="2741374" y="4225444"/>
            <a:ext cx="325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err="1" smtClean="0">
                <a:solidFill>
                  <a:srgbClr val="FF0000"/>
                </a:solidFill>
              </a:rPr>
              <a:t>within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the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model</a:t>
            </a:r>
            <a:endParaRPr lang="de-DE" b="1" i="1" dirty="0">
              <a:solidFill>
                <a:srgbClr val="FF0000"/>
              </a:solidFill>
            </a:endParaRPr>
          </a:p>
        </p:txBody>
      </p:sp>
      <p:sp>
        <p:nvSpPr>
          <p:cNvPr id="5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735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12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6" name="Textfeld 125"/>
          <p:cNvSpPr txBox="1"/>
          <p:nvPr/>
        </p:nvSpPr>
        <p:spPr>
          <a:xfrm>
            <a:off x="4499992" y="972339"/>
            <a:ext cx="3240360" cy="3077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solidFill>
                  <a:srgbClr val="FF0000"/>
                </a:solidFill>
              </a:rPr>
              <a:t>(tune_)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>
                <a:solidFill>
                  <a:srgbClr val="FF0000"/>
                </a:solidFill>
              </a:rPr>
              <a:t>n</a:t>
            </a:r>
            <a:r>
              <a:rPr lang="de-DE" sz="1400" i="1" dirty="0">
                <a:solidFill>
                  <a:srgbClr val="FF0000"/>
                </a:solidFill>
              </a:rPr>
              <a:t>&gt; </a:t>
            </a:r>
            <a:r>
              <a:rPr lang="de-DE" sz="1400" i="1" dirty="0" smtClean="0">
                <a:solidFill>
                  <a:srgbClr val="FF0000"/>
                </a:solidFill>
              </a:rPr>
              <a:t>= …     </a:t>
            </a:r>
            <a:r>
              <a:rPr lang="de-DE" sz="1400" dirty="0" err="1" smtClean="0">
                <a:solidFill>
                  <a:srgbClr val="FF0000"/>
                </a:solidFill>
              </a:rPr>
              <a:t>range</a:t>
            </a:r>
            <a:r>
              <a:rPr lang="de-DE" sz="1400" dirty="0" smtClean="0">
                <a:solidFill>
                  <a:srgbClr val="FF0000"/>
                </a:solidFill>
              </a:rPr>
              <a:t>_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 smtClean="0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 smtClean="0">
                <a:solidFill>
                  <a:srgbClr val="FF0000"/>
                </a:solidFill>
              </a:rPr>
              <a:t>n</a:t>
            </a:r>
            <a:r>
              <a:rPr lang="de-DE" sz="1400" i="1" dirty="0" smtClean="0">
                <a:solidFill>
                  <a:srgbClr val="FF0000"/>
                </a:solidFill>
              </a:rPr>
              <a:t>&gt; </a:t>
            </a:r>
            <a:r>
              <a:rPr lang="de-DE" sz="1400" dirty="0" smtClean="0">
                <a:solidFill>
                  <a:srgbClr val="FF0000"/>
                </a:solidFill>
              </a:rPr>
              <a:t>= …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5004048" y="4274512"/>
            <a:ext cx="2126475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use_ensemble_pert</a:t>
            </a:r>
            <a:r>
              <a:rPr lang="de-DE" sz="1400" dirty="0" smtClean="0">
                <a:solidFill>
                  <a:srgbClr val="FF0000"/>
                </a:solidFill>
              </a:rPr>
              <a:t> = T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itype_pert_gen</a:t>
            </a:r>
            <a:r>
              <a:rPr lang="de-DE" sz="1400" dirty="0" smtClean="0">
                <a:solidFill>
                  <a:srgbClr val="FF0000"/>
                </a:solidFill>
              </a:rPr>
              <a:t>=2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timedep_pert</a:t>
            </a:r>
            <a:r>
              <a:rPr lang="de-DE" sz="1400" dirty="0" smtClean="0">
                <a:solidFill>
                  <a:srgbClr val="FF0000"/>
                </a:solidFill>
              </a:rPr>
              <a:t>=1</a:t>
            </a:r>
            <a:endParaRPr lang="de-DE" sz="1400" dirty="0">
              <a:solidFill>
                <a:srgbClr val="FF0000"/>
              </a:solidFill>
            </a:endParaRPr>
          </a:p>
        </p:txBody>
      </p:sp>
      <p:grpSp>
        <p:nvGrpSpPr>
          <p:cNvPr id="132" name="Gruppieren 131"/>
          <p:cNvGrpSpPr/>
          <p:nvPr/>
        </p:nvGrpSpPr>
        <p:grpSpPr>
          <a:xfrm>
            <a:off x="3835141" y="1340768"/>
            <a:ext cx="4553283" cy="4824536"/>
            <a:chOff x="4483213" y="1340768"/>
            <a:chExt cx="4553283" cy="4824536"/>
          </a:xfrm>
        </p:grpSpPr>
        <p:sp>
          <p:nvSpPr>
            <p:cNvPr id="79" name="Rechteck 78"/>
            <p:cNvSpPr/>
            <p:nvPr/>
          </p:nvSpPr>
          <p:spPr bwMode="auto">
            <a:xfrm>
              <a:off x="5317247" y="1340768"/>
              <a:ext cx="2880320" cy="72008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pass </a:t>
              </a: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default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value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and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range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of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perturbation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for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n=1,…,17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parameters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lang="de-DE" sz="1400" i="1" dirty="0" err="1">
                  <a:solidFill>
                    <a:schemeClr val="tx2"/>
                  </a:solidFill>
                  <a:latin typeface="Arial" charset="0"/>
                </a:rPr>
                <a:t>p</a:t>
              </a:r>
              <a:r>
                <a:rPr lang="de-DE" sz="1400" i="1" baseline="-25000" dirty="0" err="1">
                  <a:solidFill>
                    <a:schemeClr val="tx2"/>
                  </a:solidFill>
                  <a:latin typeface="Arial" charset="0"/>
                </a:rPr>
                <a:t>n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via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namelist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hteck 79"/>
            <p:cNvSpPr/>
            <p:nvPr/>
          </p:nvSpPr>
          <p:spPr bwMode="auto">
            <a:xfrm>
              <a:off x="500404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hteck 81"/>
            <p:cNvSpPr/>
            <p:nvPr/>
          </p:nvSpPr>
          <p:spPr bwMode="auto">
            <a:xfrm>
              <a:off x="6253351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m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hteck 82"/>
            <p:cNvSpPr/>
            <p:nvPr/>
          </p:nvSpPr>
          <p:spPr bwMode="auto">
            <a:xfrm>
              <a:off x="788436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20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85" name="Gerade Verbindung mit Pfeil 84"/>
            <p:cNvCxnSpPr>
              <a:stCxn id="79" idx="2"/>
              <a:endCxn id="80" idx="0"/>
            </p:cNvCxnSpPr>
            <p:nvPr/>
          </p:nvCxnSpPr>
          <p:spPr bwMode="auto">
            <a:xfrm flipH="1">
              <a:off x="5508104" y="2060848"/>
              <a:ext cx="1249303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Gerade Verbindung mit Pfeil 86"/>
            <p:cNvCxnSpPr>
              <a:stCxn id="79" idx="2"/>
              <a:endCxn id="82" idx="0"/>
            </p:cNvCxnSpPr>
            <p:nvPr/>
          </p:nvCxnSpPr>
          <p:spPr bwMode="auto">
            <a:xfrm>
              <a:off x="6757407" y="2060848"/>
              <a:ext cx="0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Gerade Verbindung mit Pfeil 88"/>
            <p:cNvCxnSpPr>
              <a:stCxn id="79" idx="2"/>
              <a:endCxn id="83" idx="0"/>
            </p:cNvCxnSpPr>
            <p:nvPr/>
          </p:nvCxnSpPr>
          <p:spPr bwMode="auto">
            <a:xfrm>
              <a:off x="6757407" y="2060848"/>
              <a:ext cx="1631017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0" name="Textfeld 89"/>
            <p:cNvSpPr txBox="1"/>
            <p:nvPr/>
          </p:nvSpPr>
          <p:spPr>
            <a:xfrm>
              <a:off x="5940152" y="2659558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380312" y="2662525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2" name="Rechteck 91"/>
            <p:cNvSpPr/>
            <p:nvPr/>
          </p:nvSpPr>
          <p:spPr bwMode="auto">
            <a:xfrm>
              <a:off x="5973708" y="3551342"/>
              <a:ext cx="1584176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random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variable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93" name="Gerade Verbindung mit Pfeil 92"/>
            <p:cNvCxnSpPr>
              <a:stCxn id="82" idx="2"/>
              <a:endCxn id="92" idx="0"/>
            </p:cNvCxnSpPr>
            <p:nvPr/>
          </p:nvCxnSpPr>
          <p:spPr bwMode="auto">
            <a:xfrm>
              <a:off x="6757407" y="2997398"/>
              <a:ext cx="8389" cy="5539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4" name="Textfeld 93"/>
            <p:cNvSpPr txBox="1"/>
            <p:nvPr/>
          </p:nvSpPr>
          <p:spPr>
            <a:xfrm>
              <a:off x="5397853" y="3265239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5" name="Textfeld 94"/>
            <p:cNvSpPr txBox="1"/>
            <p:nvPr/>
          </p:nvSpPr>
          <p:spPr>
            <a:xfrm>
              <a:off x="7596336" y="3255367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cxnSp>
          <p:nvCxnSpPr>
            <p:cNvPr id="96" name="Gerade Verbindung mit Pfeil 95"/>
            <p:cNvCxnSpPr/>
            <p:nvPr/>
          </p:nvCxnSpPr>
          <p:spPr bwMode="auto">
            <a:xfrm>
              <a:off x="5541660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mit Pfeil 96"/>
            <p:cNvCxnSpPr/>
            <p:nvPr/>
          </p:nvCxnSpPr>
          <p:spPr bwMode="auto">
            <a:xfrm>
              <a:off x="8405202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8" name="Rechteck 97"/>
            <p:cNvSpPr/>
            <p:nvPr/>
          </p:nvSpPr>
          <p:spPr bwMode="auto">
            <a:xfrm>
              <a:off x="4483213" y="5495558"/>
              <a:ext cx="2160241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/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 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hteck 98"/>
            <p:cNvSpPr/>
            <p:nvPr/>
          </p:nvSpPr>
          <p:spPr bwMode="auto">
            <a:xfrm>
              <a:off x="6787470" y="5243530"/>
              <a:ext cx="2249026" cy="921774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 0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0.25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. 1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0.25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def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</a:t>
              </a:r>
              <a:b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2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101" name="Gerade Verbindung 100"/>
            <p:cNvCxnSpPr>
              <a:stCxn id="92" idx="1"/>
            </p:cNvCxnSpPr>
            <p:nvPr/>
          </p:nvCxnSpPr>
          <p:spPr bwMode="auto">
            <a:xfrm flipH="1">
              <a:off x="5557318" y="3814207"/>
              <a:ext cx="41639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5" name="Gerade Verbindung mit Pfeil 104"/>
            <p:cNvCxnSpPr>
              <a:endCxn id="98" idx="0"/>
            </p:cNvCxnSpPr>
            <p:nvPr/>
          </p:nvCxnSpPr>
          <p:spPr bwMode="auto">
            <a:xfrm>
              <a:off x="5562214" y="3814207"/>
              <a:ext cx="1120" cy="16813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Gerade Verbindung 107"/>
            <p:cNvCxnSpPr/>
            <p:nvPr/>
          </p:nvCxnSpPr>
          <p:spPr bwMode="auto">
            <a:xfrm>
              <a:off x="7557884" y="3814207"/>
              <a:ext cx="332425" cy="44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Gerade Verbindung mit Pfeil 109"/>
            <p:cNvCxnSpPr/>
            <p:nvPr/>
          </p:nvCxnSpPr>
          <p:spPr bwMode="auto">
            <a:xfrm>
              <a:off x="7903594" y="3805818"/>
              <a:ext cx="8389" cy="142932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7" name="Textfeld 126"/>
            <p:cNvSpPr txBox="1"/>
            <p:nvPr/>
          </p:nvSpPr>
          <p:spPr>
            <a:xfrm rot="16200000">
              <a:off x="4581873" y="4283224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 smtClean="0">
                  <a:solidFill>
                    <a:schemeClr val="tx2"/>
                  </a:solidFill>
                </a:rPr>
                <a:t>1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  <p:sp>
          <p:nvSpPr>
            <p:cNvPr id="128" name="Textfeld 127"/>
            <p:cNvSpPr txBox="1"/>
            <p:nvPr/>
          </p:nvSpPr>
          <p:spPr>
            <a:xfrm rot="16200000">
              <a:off x="7390185" y="4355232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>
                  <a:solidFill>
                    <a:schemeClr val="tx2"/>
                  </a:solidFill>
                </a:rPr>
                <a:t>2</a:t>
              </a:r>
              <a:r>
                <a:rPr lang="de-DE" sz="1400" i="1" dirty="0" smtClean="0">
                  <a:solidFill>
                    <a:schemeClr val="tx2"/>
                  </a:solidFill>
                </a:rPr>
                <a:t>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perturbations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36" name="Textfeld 135"/>
          <p:cNvSpPr txBox="1"/>
          <p:nvPr/>
        </p:nvSpPr>
        <p:spPr>
          <a:xfrm rot="16200000">
            <a:off x="2716297" y="1773089"/>
            <a:ext cx="206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smtClean="0">
                <a:solidFill>
                  <a:schemeClr val="tx2"/>
                </a:solidFill>
              </a:rPr>
              <a:t>ICON-LAM-EPS</a:t>
            </a:r>
            <a:endParaRPr lang="de-DE" b="1" i="1" dirty="0">
              <a:solidFill>
                <a:schemeClr val="tx2"/>
              </a:solidFill>
            </a:endParaRPr>
          </a:p>
        </p:txBody>
      </p:sp>
      <p:sp>
        <p:nvSpPr>
          <p:cNvPr id="138" name="Textfeld 137"/>
          <p:cNvSpPr txBox="1"/>
          <p:nvPr/>
        </p:nvSpPr>
        <p:spPr>
          <a:xfrm rot="16200000">
            <a:off x="2093302" y="4225444"/>
            <a:ext cx="325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err="1" smtClean="0">
                <a:solidFill>
                  <a:srgbClr val="FF0000"/>
                </a:solidFill>
              </a:rPr>
              <a:t>within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the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model</a:t>
            </a:r>
            <a:endParaRPr lang="de-DE" b="1" i="1" dirty="0">
              <a:solidFill>
                <a:srgbClr val="FF0000"/>
              </a:solidFill>
            </a:endParaRPr>
          </a:p>
        </p:txBody>
      </p:sp>
      <p:sp>
        <p:nvSpPr>
          <p:cNvPr id="5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323528" y="1106155"/>
            <a:ext cx="307992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solidFill>
                  <a:schemeClr val="tx2"/>
                </a:solidFill>
              </a:rPr>
              <a:t>Scheme for</a:t>
            </a:r>
          </a:p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solidFill>
                  <a:schemeClr val="tx2"/>
                </a:solidFill>
              </a:rPr>
              <a:t>parameter perturbations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014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25" grpId="0" animBg="1"/>
      <p:bldP spid="1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First (partial) ICON-D2-EPS experiment </a:t>
            </a:r>
            <a:endParaRPr lang="en-GB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395288" y="1783849"/>
            <a:ext cx="8425184" cy="3154710"/>
          </a:xfrm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boundary conditions: forecasts of ICON-EU-EPS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p</a:t>
            </a:r>
            <a:r>
              <a:rPr lang="en-GB" sz="1800" dirty="0" smtClean="0">
                <a:solidFill>
                  <a:schemeClr val="tx2"/>
                </a:solidFill>
              </a:rPr>
              <a:t>erturbed physics (randomized parameter selection)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accent6"/>
                </a:solidFill>
              </a:rPr>
              <a:t>NO perturbation of </a:t>
            </a:r>
            <a:r>
              <a:rPr lang="en-GB" sz="1800" dirty="0">
                <a:solidFill>
                  <a:schemeClr val="accent6"/>
                </a:solidFill>
              </a:rPr>
              <a:t>i</a:t>
            </a:r>
            <a:r>
              <a:rPr lang="en-GB" sz="1800" dirty="0" smtClean="0">
                <a:solidFill>
                  <a:schemeClr val="accent6"/>
                </a:solidFill>
              </a:rPr>
              <a:t>nitial conditions </a:t>
            </a:r>
            <a:r>
              <a:rPr lang="en-GB" sz="1800" dirty="0" smtClean="0">
                <a:solidFill>
                  <a:srgbClr val="FF0000"/>
                </a:solidFill>
              </a:rPr>
              <a:t/>
            </a:r>
            <a:br>
              <a:rPr lang="en-GB" sz="1800" dirty="0" smtClean="0">
                <a:solidFill>
                  <a:srgbClr val="FF0000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(all members start from interpolated operational</a:t>
            </a:r>
            <a:r>
              <a:rPr lang="en-GB" sz="1800" dirty="0">
                <a:solidFill>
                  <a:schemeClr val="tx2"/>
                </a:solidFill>
              </a:rPr>
              <a:t> </a:t>
            </a:r>
            <a:r>
              <a:rPr lang="en-GB" sz="1800" dirty="0" smtClean="0">
                <a:solidFill>
                  <a:schemeClr val="tx2"/>
                </a:solidFill>
              </a:rPr>
              <a:t>ICON-EU 3-hourly forecast which implies ‘no </a:t>
            </a:r>
            <a:r>
              <a:rPr lang="en-GB" sz="1800" dirty="0" err="1" smtClean="0">
                <a:solidFill>
                  <a:schemeClr val="tx2"/>
                </a:solidFill>
              </a:rPr>
              <a:t>assimiliation</a:t>
            </a:r>
            <a:r>
              <a:rPr lang="en-GB" sz="1800" dirty="0" smtClean="0">
                <a:solidFill>
                  <a:schemeClr val="tx2"/>
                </a:solidFill>
              </a:rPr>
              <a:t>’)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22</a:t>
            </a:r>
            <a:r>
              <a:rPr lang="en-GB" sz="1800" baseline="30000" dirty="0" smtClean="0">
                <a:solidFill>
                  <a:schemeClr val="tx2"/>
                </a:solidFill>
              </a:rPr>
              <a:t>nd</a:t>
            </a:r>
            <a:r>
              <a:rPr lang="en-GB" sz="1800" dirty="0" smtClean="0">
                <a:solidFill>
                  <a:schemeClr val="tx2"/>
                </a:solidFill>
              </a:rPr>
              <a:t> April – 23</a:t>
            </a:r>
            <a:r>
              <a:rPr lang="en-GB" sz="1800" baseline="30000" dirty="0" smtClean="0">
                <a:solidFill>
                  <a:schemeClr val="tx2"/>
                </a:solidFill>
              </a:rPr>
              <a:t>rd</a:t>
            </a:r>
            <a:r>
              <a:rPr lang="en-GB" sz="1800" dirty="0" smtClean="0">
                <a:solidFill>
                  <a:schemeClr val="tx2"/>
                </a:solidFill>
              </a:rPr>
              <a:t> May </a:t>
            </a:r>
            <a:r>
              <a:rPr lang="en-GB" sz="1800" dirty="0" smtClean="0">
                <a:solidFill>
                  <a:schemeClr val="tx2"/>
                </a:solidFill>
              </a:rPr>
              <a:t>2019</a:t>
            </a: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00 and 12 UTC runs to 27 hours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20 members</a:t>
            </a: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57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4379214" cy="551456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8720"/>
            <a:ext cx="4379214" cy="4541407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i="1" dirty="0">
                <a:solidFill>
                  <a:schemeClr val="tx2"/>
                </a:solidFill>
              </a:rPr>
              <a:t>r</a:t>
            </a:r>
            <a:r>
              <a:rPr lang="en-GB" sz="2400" b="1" i="1" dirty="0" smtClean="0">
                <a:solidFill>
                  <a:schemeClr val="tx2"/>
                </a:solidFill>
              </a:rPr>
              <a:t>elative</a:t>
            </a:r>
            <a:r>
              <a:rPr lang="en-GB" sz="2400" b="1" dirty="0" smtClean="0">
                <a:solidFill>
                  <a:schemeClr val="tx2"/>
                </a:solidFill>
              </a:rPr>
              <a:t> change in CRPS</a:t>
            </a:r>
            <a:br>
              <a:rPr lang="en-GB" sz="2400" b="1" dirty="0" smtClean="0">
                <a:solidFill>
                  <a:schemeClr val="tx2"/>
                </a:solidFill>
              </a:rPr>
            </a:br>
            <a:r>
              <a:rPr lang="en-GB" sz="2400" b="1" dirty="0" smtClean="0">
                <a:solidFill>
                  <a:srgbClr val="00CC00"/>
                </a:solidFill>
              </a:rPr>
              <a:t>ICON-D2-EPS </a:t>
            </a:r>
            <a:r>
              <a:rPr lang="en-GB" sz="2400" b="1" dirty="0" smtClean="0">
                <a:solidFill>
                  <a:schemeClr val="tx2"/>
                </a:solidFill>
              </a:rPr>
              <a:t>or </a:t>
            </a:r>
            <a:r>
              <a:rPr lang="en-GB" sz="2400" b="1" dirty="0" smtClean="0">
                <a:solidFill>
                  <a:srgbClr val="FF0000"/>
                </a:solidFill>
              </a:rPr>
              <a:t>COSMO-D2-EPS </a:t>
            </a:r>
            <a:r>
              <a:rPr lang="en-GB" sz="2400" b="1" dirty="0" smtClean="0">
                <a:solidFill>
                  <a:schemeClr val="tx2"/>
                </a:solidFill>
              </a:rPr>
              <a:t>better</a:t>
            </a:r>
            <a:endParaRPr lang="en-GB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75656" y="2583747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dew</a:t>
            </a:r>
            <a:r>
              <a:rPr lang="de-DE" sz="1600" dirty="0" smtClean="0"/>
              <a:t> </a:t>
            </a:r>
            <a:r>
              <a:rPr lang="de-DE" sz="1600" dirty="0" err="1" smtClean="0"/>
              <a:t>point</a:t>
            </a:r>
            <a:r>
              <a:rPr lang="de-DE" sz="1600" dirty="0" smtClean="0"/>
              <a:t> </a:t>
            </a:r>
            <a:r>
              <a:rPr lang="de-DE" sz="1600" dirty="0" err="1" smtClean="0"/>
              <a:t>temp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1468561" y="3655877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temp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1475656" y="4706521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10m wind </a:t>
            </a:r>
            <a:r>
              <a:rPr lang="de-DE" sz="1600" dirty="0" err="1" smtClean="0"/>
              <a:t>speed</a:t>
            </a:r>
            <a:endParaRPr lang="de-DE" sz="1600" dirty="0"/>
          </a:p>
        </p:txBody>
      </p:sp>
      <p:sp>
        <p:nvSpPr>
          <p:cNvPr id="13" name="Textfeld 12"/>
          <p:cNvSpPr txBox="1"/>
          <p:nvPr/>
        </p:nvSpPr>
        <p:spPr>
          <a:xfrm>
            <a:off x="1475656" y="4703878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10m wind </a:t>
            </a:r>
            <a:r>
              <a:rPr lang="de-DE" sz="1600" dirty="0" err="1" smtClean="0"/>
              <a:t>speed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1475656" y="5776008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/>
              <a:t>h</a:t>
            </a:r>
            <a:r>
              <a:rPr lang="de-DE" sz="1600" dirty="0" err="1" smtClean="0"/>
              <a:t>ourly</a:t>
            </a:r>
            <a:r>
              <a:rPr lang="de-DE" sz="1600" dirty="0" smtClean="0"/>
              <a:t> </a:t>
            </a:r>
            <a:r>
              <a:rPr lang="de-DE" sz="1600" dirty="0" err="1" smtClean="0"/>
              <a:t>precip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5868144" y="2564904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10m wind </a:t>
            </a:r>
            <a:r>
              <a:rPr lang="de-DE" sz="1600" dirty="0" err="1" smtClean="0"/>
              <a:t>gusts</a:t>
            </a:r>
            <a:endParaRPr lang="de-DE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5857511" y="3655877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7" name="Textfeld 16"/>
          <p:cNvSpPr txBox="1"/>
          <p:nvPr/>
        </p:nvSpPr>
        <p:spPr>
          <a:xfrm>
            <a:off x="5796136" y="4704098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global </a:t>
            </a:r>
            <a:r>
              <a:rPr lang="de-DE" sz="1600" dirty="0" err="1" smtClean="0"/>
              <a:t>radiation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538866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15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Bias and RMSE for 00 UTC </a:t>
            </a:r>
            <a:r>
              <a:rPr lang="en-GB" sz="2400" b="1" dirty="0" smtClean="0">
                <a:solidFill>
                  <a:schemeClr val="tx2"/>
                </a:solidFill>
              </a:rPr>
              <a:t>runs (EPS mean)</a:t>
            </a:r>
            <a:r>
              <a:rPr lang="en-GB" sz="2400" b="1" dirty="0" smtClean="0">
                <a:solidFill>
                  <a:schemeClr val="tx2"/>
                </a:solidFill>
              </a:rPr>
              <a:t/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9256"/>
            <a:ext cx="9143999" cy="393948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dew</a:t>
            </a:r>
            <a:r>
              <a:rPr lang="de-DE" sz="1600" dirty="0" smtClean="0"/>
              <a:t> </a:t>
            </a:r>
            <a:r>
              <a:rPr lang="de-DE" sz="1600" dirty="0" err="1" smtClean="0"/>
              <a:t>point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2555776" y="4703878"/>
            <a:ext cx="171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temperature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4716016" y="4703878"/>
            <a:ext cx="1594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smtClean="0"/>
              <a:t>wind </a:t>
            </a:r>
            <a:r>
              <a:rPr lang="de-DE" sz="1600" dirty="0" err="1" smtClean="0"/>
              <a:t>direct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wind </a:t>
            </a:r>
            <a:r>
              <a:rPr lang="de-DE" sz="1600" dirty="0" err="1" smtClean="0"/>
              <a:t>gusts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cxnSp>
        <p:nvCxnSpPr>
          <p:cNvPr id="14" name="Gerade Verbindung 13"/>
          <p:cNvCxnSpPr/>
          <p:nvPr/>
        </p:nvCxnSpPr>
        <p:spPr bwMode="auto">
          <a:xfrm>
            <a:off x="467544" y="2708920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14"/>
          <p:cNvCxnSpPr/>
          <p:nvPr/>
        </p:nvCxnSpPr>
        <p:spPr bwMode="auto">
          <a:xfrm>
            <a:off x="2515667" y="2513148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 Verbindung 15"/>
          <p:cNvCxnSpPr/>
          <p:nvPr/>
        </p:nvCxnSpPr>
        <p:spPr bwMode="auto">
          <a:xfrm>
            <a:off x="4572000" y="2899066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 Verbindung 16"/>
          <p:cNvCxnSpPr/>
          <p:nvPr/>
        </p:nvCxnSpPr>
        <p:spPr bwMode="auto">
          <a:xfrm>
            <a:off x="6651606" y="3322488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feld 2"/>
          <p:cNvSpPr txBox="1"/>
          <p:nvPr/>
        </p:nvSpPr>
        <p:spPr>
          <a:xfrm>
            <a:off x="3414555" y="5445224"/>
            <a:ext cx="4901861" cy="64633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tx2"/>
                </a:solidFill>
              </a:rPr>
              <a:t>Very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similar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</a:t>
            </a:r>
            <a:r>
              <a:rPr lang="de-DE" b="1" dirty="0" smtClean="0">
                <a:solidFill>
                  <a:schemeClr val="tx2"/>
                </a:solidFill>
              </a:rPr>
              <a:t> score </a:t>
            </a:r>
            <a:r>
              <a:rPr lang="de-DE" b="1" dirty="0" err="1" smtClean="0">
                <a:solidFill>
                  <a:schemeClr val="tx2"/>
                </a:solidFill>
              </a:rPr>
              <a:t>differences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between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deterministic</a:t>
            </a:r>
            <a:r>
              <a:rPr lang="de-DE" b="1" dirty="0" smtClean="0">
                <a:solidFill>
                  <a:schemeClr val="tx2"/>
                </a:solidFill>
              </a:rPr>
              <a:t> ICON-D2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COSMO-D2</a:t>
            </a:r>
            <a:endParaRPr lang="de-DE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695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16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Bias and RMSE for 12 UTC </a:t>
            </a:r>
            <a:r>
              <a:rPr lang="en-GB" sz="2400" b="1" dirty="0">
                <a:solidFill>
                  <a:schemeClr val="tx2"/>
                </a:solidFill>
              </a:rPr>
              <a:t>runs (EPS mean)</a:t>
            </a:r>
            <a:r>
              <a:rPr lang="en-GB" sz="2400" b="1" dirty="0" smtClean="0">
                <a:solidFill>
                  <a:schemeClr val="tx2"/>
                </a:solidFill>
              </a:rPr>
              <a:t/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9256"/>
            <a:ext cx="9143999" cy="393948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dew</a:t>
            </a:r>
            <a:r>
              <a:rPr lang="de-DE" sz="1600" dirty="0" smtClean="0"/>
              <a:t> </a:t>
            </a:r>
            <a:r>
              <a:rPr lang="de-DE" sz="1600" dirty="0" err="1" smtClean="0"/>
              <a:t>point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2555776" y="4703878"/>
            <a:ext cx="171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temperature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4716016" y="4703878"/>
            <a:ext cx="1594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smtClean="0"/>
              <a:t>wind </a:t>
            </a:r>
            <a:r>
              <a:rPr lang="de-DE" sz="1600" dirty="0" err="1" smtClean="0"/>
              <a:t>direct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wind </a:t>
            </a:r>
            <a:r>
              <a:rPr lang="de-DE" sz="1600" dirty="0" err="1" smtClean="0"/>
              <a:t>gusts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cxnSp>
        <p:nvCxnSpPr>
          <p:cNvPr id="14" name="Gerade Verbindung 13"/>
          <p:cNvCxnSpPr/>
          <p:nvPr/>
        </p:nvCxnSpPr>
        <p:spPr bwMode="auto">
          <a:xfrm>
            <a:off x="467544" y="2795180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14"/>
          <p:cNvCxnSpPr/>
          <p:nvPr/>
        </p:nvCxnSpPr>
        <p:spPr bwMode="auto">
          <a:xfrm>
            <a:off x="2515667" y="2504522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 Verbindung 15"/>
          <p:cNvCxnSpPr/>
          <p:nvPr/>
        </p:nvCxnSpPr>
        <p:spPr bwMode="auto">
          <a:xfrm>
            <a:off x="4572000" y="2942196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 Verbindung 16"/>
          <p:cNvCxnSpPr/>
          <p:nvPr/>
        </p:nvCxnSpPr>
        <p:spPr bwMode="auto">
          <a:xfrm>
            <a:off x="6651606" y="3322488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feld 17"/>
          <p:cNvSpPr txBox="1"/>
          <p:nvPr/>
        </p:nvSpPr>
        <p:spPr>
          <a:xfrm>
            <a:off x="3414555" y="5445224"/>
            <a:ext cx="4901861" cy="64633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tx2"/>
                </a:solidFill>
              </a:rPr>
              <a:t>Very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similar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</a:t>
            </a:r>
            <a:r>
              <a:rPr lang="de-DE" b="1" dirty="0" smtClean="0">
                <a:solidFill>
                  <a:schemeClr val="tx2"/>
                </a:solidFill>
              </a:rPr>
              <a:t> score </a:t>
            </a:r>
            <a:r>
              <a:rPr lang="de-DE" b="1" dirty="0" err="1" smtClean="0">
                <a:solidFill>
                  <a:schemeClr val="tx2"/>
                </a:solidFill>
              </a:rPr>
              <a:t>differences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between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deterministic</a:t>
            </a:r>
            <a:r>
              <a:rPr lang="de-DE" b="1" dirty="0" smtClean="0">
                <a:solidFill>
                  <a:schemeClr val="tx2"/>
                </a:solidFill>
              </a:rPr>
              <a:t> ICON-D2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COSMO-D2</a:t>
            </a:r>
            <a:endParaRPr lang="de-DE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4053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Bias and RMSE for 00 UTC </a:t>
            </a:r>
            <a:r>
              <a:rPr lang="en-GB" sz="2400" b="1" dirty="0">
                <a:solidFill>
                  <a:schemeClr val="tx2"/>
                </a:solidFill>
              </a:rPr>
              <a:t>runs (EPS mean)</a:t>
            </a:r>
            <a:r>
              <a:rPr lang="en-GB" sz="2400" b="1" dirty="0" smtClean="0">
                <a:solidFill>
                  <a:schemeClr val="tx2"/>
                </a:solidFill>
              </a:rPr>
              <a:t/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9256"/>
            <a:ext cx="9143999" cy="393948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</a:t>
            </a:r>
            <a:r>
              <a:rPr lang="de-DE" sz="1600" dirty="0" err="1" smtClean="0"/>
              <a:t>precip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2693173" y="3645024"/>
            <a:ext cx="1717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global</a:t>
            </a:r>
            <a:br>
              <a:rPr lang="de-DE" sz="1600" dirty="0" smtClean="0"/>
            </a:br>
            <a:r>
              <a:rPr lang="de-DE" sz="1600" dirty="0" err="1" smtClean="0"/>
              <a:t>radiation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4427984" y="4703878"/>
            <a:ext cx="1882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total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low</a:t>
            </a:r>
            <a:r>
              <a:rPr lang="de-DE" sz="1600" dirty="0" smtClean="0"/>
              <a:t>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cxnSp>
        <p:nvCxnSpPr>
          <p:cNvPr id="14" name="Gerade Verbindung 13"/>
          <p:cNvCxnSpPr/>
          <p:nvPr/>
        </p:nvCxnSpPr>
        <p:spPr bwMode="auto">
          <a:xfrm>
            <a:off x="467544" y="2657164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14"/>
          <p:cNvCxnSpPr/>
          <p:nvPr/>
        </p:nvCxnSpPr>
        <p:spPr bwMode="auto">
          <a:xfrm>
            <a:off x="2515667" y="2961700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 Verbindung 15"/>
          <p:cNvCxnSpPr/>
          <p:nvPr/>
        </p:nvCxnSpPr>
        <p:spPr bwMode="auto">
          <a:xfrm>
            <a:off x="4572000" y="3313114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 Verbindung 16"/>
          <p:cNvCxnSpPr/>
          <p:nvPr/>
        </p:nvCxnSpPr>
        <p:spPr bwMode="auto">
          <a:xfrm>
            <a:off x="6651606" y="2144482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feld 17"/>
          <p:cNvSpPr txBox="1"/>
          <p:nvPr/>
        </p:nvSpPr>
        <p:spPr>
          <a:xfrm>
            <a:off x="3414555" y="5445224"/>
            <a:ext cx="4901861" cy="64633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tx2"/>
                </a:solidFill>
              </a:rPr>
              <a:t>Very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similar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</a:t>
            </a:r>
            <a:r>
              <a:rPr lang="de-DE" b="1" dirty="0" smtClean="0">
                <a:solidFill>
                  <a:schemeClr val="tx2"/>
                </a:solidFill>
              </a:rPr>
              <a:t> score </a:t>
            </a:r>
            <a:r>
              <a:rPr lang="de-DE" b="1" dirty="0" err="1" smtClean="0">
                <a:solidFill>
                  <a:schemeClr val="tx2"/>
                </a:solidFill>
              </a:rPr>
              <a:t>differences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between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deterministic</a:t>
            </a:r>
            <a:r>
              <a:rPr lang="de-DE" b="1" dirty="0" smtClean="0">
                <a:solidFill>
                  <a:schemeClr val="tx2"/>
                </a:solidFill>
              </a:rPr>
              <a:t> ICON-D2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COSMO-D2</a:t>
            </a:r>
            <a:endParaRPr lang="de-DE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2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18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Bias and RMSE for 12 UTC </a:t>
            </a:r>
            <a:r>
              <a:rPr lang="en-GB" sz="2400" b="1" dirty="0">
                <a:solidFill>
                  <a:schemeClr val="tx2"/>
                </a:solidFill>
              </a:rPr>
              <a:t>runs (EPS mean)</a:t>
            </a:r>
            <a:r>
              <a:rPr lang="en-GB" sz="2400" b="1" dirty="0" smtClean="0">
                <a:solidFill>
                  <a:schemeClr val="tx2"/>
                </a:solidFill>
              </a:rPr>
              <a:t/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59256"/>
            <a:ext cx="9143997" cy="393948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</a:t>
            </a:r>
            <a:r>
              <a:rPr lang="de-DE" sz="1600" dirty="0" err="1" smtClean="0"/>
              <a:t>precip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2627784" y="4500409"/>
            <a:ext cx="1717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global</a:t>
            </a:r>
            <a:br>
              <a:rPr lang="de-DE" sz="1600" dirty="0" smtClean="0"/>
            </a:br>
            <a:r>
              <a:rPr lang="de-DE" sz="1600" dirty="0" err="1" smtClean="0"/>
              <a:t>radiation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4427984" y="4703878"/>
            <a:ext cx="1882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total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low</a:t>
            </a:r>
            <a:r>
              <a:rPr lang="de-DE" sz="1600" dirty="0" smtClean="0"/>
              <a:t>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cxnSp>
        <p:nvCxnSpPr>
          <p:cNvPr id="14" name="Gerade Verbindung 13"/>
          <p:cNvCxnSpPr/>
          <p:nvPr/>
        </p:nvCxnSpPr>
        <p:spPr bwMode="auto">
          <a:xfrm>
            <a:off x="467544" y="2639912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14"/>
          <p:cNvCxnSpPr/>
          <p:nvPr/>
        </p:nvCxnSpPr>
        <p:spPr bwMode="auto">
          <a:xfrm>
            <a:off x="2515667" y="3056586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 Verbindung 15"/>
          <p:cNvCxnSpPr/>
          <p:nvPr/>
        </p:nvCxnSpPr>
        <p:spPr bwMode="auto">
          <a:xfrm>
            <a:off x="4572000" y="3313114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 Verbindung 16"/>
          <p:cNvCxnSpPr/>
          <p:nvPr/>
        </p:nvCxnSpPr>
        <p:spPr bwMode="auto">
          <a:xfrm>
            <a:off x="6642980" y="2273872"/>
            <a:ext cx="1768301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feld 17"/>
          <p:cNvSpPr txBox="1"/>
          <p:nvPr/>
        </p:nvSpPr>
        <p:spPr>
          <a:xfrm>
            <a:off x="3414555" y="5445224"/>
            <a:ext cx="4901861" cy="64633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tx2"/>
                </a:solidFill>
              </a:rPr>
              <a:t>Very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similar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</a:t>
            </a:r>
            <a:r>
              <a:rPr lang="de-DE" b="1" dirty="0" smtClean="0">
                <a:solidFill>
                  <a:schemeClr val="tx2"/>
                </a:solidFill>
              </a:rPr>
              <a:t> score </a:t>
            </a:r>
            <a:r>
              <a:rPr lang="de-DE" b="1" dirty="0" err="1" smtClean="0">
                <a:solidFill>
                  <a:schemeClr val="tx2"/>
                </a:solidFill>
              </a:rPr>
              <a:t>differences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between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deterministic</a:t>
            </a:r>
            <a:r>
              <a:rPr lang="de-DE" b="1" dirty="0" smtClean="0">
                <a:solidFill>
                  <a:schemeClr val="tx2"/>
                </a:solidFill>
              </a:rPr>
              <a:t> ICON-D2 </a:t>
            </a:r>
            <a:r>
              <a:rPr lang="de-DE" b="1" dirty="0" err="1" smtClean="0">
                <a:solidFill>
                  <a:schemeClr val="tx2"/>
                </a:solidFill>
              </a:rPr>
              <a:t>and</a:t>
            </a:r>
            <a:r>
              <a:rPr lang="de-DE" b="1" dirty="0" smtClean="0">
                <a:solidFill>
                  <a:schemeClr val="tx2"/>
                </a:solidFill>
              </a:rPr>
              <a:t> COSMO-D2</a:t>
            </a:r>
            <a:endParaRPr lang="de-DE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83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8" y="3103464"/>
            <a:ext cx="9144000" cy="242607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2426077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19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EPS spread for 00 UTC runs</a:t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</a:t>
            </a:r>
            <a:r>
              <a:rPr lang="de-DE" sz="1600" dirty="0" err="1" smtClean="0"/>
              <a:t>precip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2627784" y="4500409"/>
            <a:ext cx="1717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global</a:t>
            </a:r>
            <a:br>
              <a:rPr lang="de-DE" sz="1600" dirty="0" smtClean="0"/>
            </a:br>
            <a:r>
              <a:rPr lang="de-DE" sz="1600" dirty="0" err="1" smtClean="0"/>
              <a:t>radiation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4427984" y="4703878"/>
            <a:ext cx="1882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total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low</a:t>
            </a:r>
            <a:r>
              <a:rPr lang="de-DE" sz="1600" dirty="0" smtClean="0"/>
              <a:t>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170886" y="2874202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dew</a:t>
            </a:r>
            <a:r>
              <a:rPr lang="de-DE" sz="1600" dirty="0" smtClean="0"/>
              <a:t> </a:t>
            </a:r>
            <a:r>
              <a:rPr lang="de-DE" sz="1600" dirty="0" err="1" smtClean="0"/>
              <a:t>point</a:t>
            </a:r>
            <a:endParaRPr lang="de-DE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2547150" y="2874202"/>
            <a:ext cx="171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temperature</a:t>
            </a:r>
            <a:endParaRPr lang="de-DE" sz="1600" dirty="0"/>
          </a:p>
        </p:txBody>
      </p:sp>
      <p:sp>
        <p:nvSpPr>
          <p:cNvPr id="17" name="Textfeld 16"/>
          <p:cNvSpPr txBox="1"/>
          <p:nvPr/>
        </p:nvSpPr>
        <p:spPr>
          <a:xfrm>
            <a:off x="4707390" y="2874202"/>
            <a:ext cx="1594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smtClean="0"/>
              <a:t>wind </a:t>
            </a:r>
            <a:r>
              <a:rPr lang="de-DE" sz="1600" dirty="0" err="1" smtClean="0"/>
              <a:t>direct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8" name="Textfeld 17"/>
          <p:cNvSpPr txBox="1"/>
          <p:nvPr/>
        </p:nvSpPr>
        <p:spPr>
          <a:xfrm>
            <a:off x="6147550" y="2874422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wind </a:t>
            </a:r>
            <a:r>
              <a:rPr lang="de-DE" sz="1600" dirty="0" err="1" smtClean="0"/>
              <a:t>gusts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9097859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6" b="6267"/>
          <a:stretch/>
        </p:blipFill>
        <p:spPr>
          <a:xfrm>
            <a:off x="4659465" y="2376000"/>
            <a:ext cx="4484535" cy="3717296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9512" y="847345"/>
            <a:ext cx="8568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ICON-D2-EPS (under development)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 ~ 2.1 km icosahedral grid, 65 vertical levels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>
                <a:solidFill>
                  <a:srgbClr val="2D4B9B"/>
                </a:solidFill>
                <a:latin typeface="Arial"/>
              </a:rPr>
              <a:t>c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an be interpolated to the rotated </a:t>
            </a:r>
            <a:r>
              <a:rPr lang="en-US" altLang="de-DE" b="1" kern="0" dirty="0" err="1" smtClean="0">
                <a:solidFill>
                  <a:srgbClr val="2D4B9B"/>
                </a:solidFill>
                <a:latin typeface="Arial"/>
              </a:rPr>
              <a:t>lat-lon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 grid of COSMO-D2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20 members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00, 03, 06, 09, 12, 15, 18, 21 UTC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27 hours (45 hours for 03 UTC)</a:t>
            </a:r>
            <a:br>
              <a:rPr lang="en-US" altLang="de-DE" b="1" kern="0" dirty="0" smtClean="0">
                <a:solidFill>
                  <a:srgbClr val="2D4B9B"/>
                </a:solidFill>
                <a:latin typeface="Arial"/>
              </a:rPr>
            </a:b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		</a:t>
            </a:r>
            <a:r>
              <a:rPr lang="en-US" altLang="de-DE" i="1" kern="0" dirty="0" smtClean="0">
                <a:solidFill>
                  <a:srgbClr val="2D4B9B"/>
                </a:solidFill>
                <a:latin typeface="Arial"/>
              </a:rPr>
              <a:t>(planned</a:t>
            </a:r>
            <a:r>
              <a:rPr lang="en-US" altLang="de-DE" i="1" kern="0" dirty="0" smtClean="0">
                <a:solidFill>
                  <a:srgbClr val="2D4B9B"/>
                </a:solidFill>
                <a:latin typeface="Arial"/>
              </a:rPr>
              <a:t>: 48 </a:t>
            </a:r>
            <a:r>
              <a:rPr lang="en-US" altLang="de-DE" i="1" kern="0" dirty="0" smtClean="0">
                <a:solidFill>
                  <a:srgbClr val="2D4B9B"/>
                </a:solidFill>
                <a:latin typeface="Arial"/>
              </a:rPr>
              <a:t>hours)</a:t>
            </a:r>
            <a:endParaRPr lang="en-US" altLang="de-DE" i="1" kern="0" dirty="0" smtClean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perturbation of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BC 	      (ICON-EU-EPS)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physics   (randomized pert.)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>
                <a:solidFill>
                  <a:srgbClr val="2D4B9B"/>
                </a:solidFill>
              </a:rPr>
              <a:t>IC 	      (KENDA)         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pre-operational: October 2019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operational in Q4 2020	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de-DE" b="1" i="1" kern="0" dirty="0" smtClean="0">
              <a:solidFill>
                <a:srgbClr val="2D4B9B"/>
              </a:solidFill>
              <a:latin typeface="Arial"/>
            </a:endParaRP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11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8" y="3103464"/>
            <a:ext cx="9143999" cy="242607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2426077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20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677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EPS spread for 12 UTC runs</a:t>
            </a:r>
            <a:br>
              <a:rPr lang="en-GB" sz="2400" b="1" dirty="0" smtClean="0">
                <a:solidFill>
                  <a:schemeClr val="tx2"/>
                </a:solidFill>
              </a:rPr>
            </a:b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179512" y="4703878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</a:t>
            </a:r>
            <a:r>
              <a:rPr lang="de-DE" sz="1600" dirty="0" err="1" smtClean="0"/>
              <a:t>precip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2627784" y="4500409"/>
            <a:ext cx="1717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global</a:t>
            </a:r>
            <a:br>
              <a:rPr lang="de-DE" sz="1600" dirty="0" smtClean="0"/>
            </a:br>
            <a:r>
              <a:rPr lang="de-DE" sz="1600" dirty="0" err="1" smtClean="0"/>
              <a:t>radiation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4427984" y="4703878"/>
            <a:ext cx="1882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total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6156176" y="470409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low</a:t>
            </a:r>
            <a:r>
              <a:rPr lang="de-DE" sz="1600" dirty="0" smtClean="0"/>
              <a:t> </a:t>
            </a:r>
            <a:r>
              <a:rPr lang="de-DE" sz="1600" dirty="0" err="1" smtClean="0"/>
              <a:t>cloud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endParaRPr lang="de-DE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170886" y="2874202"/>
            <a:ext cx="205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dew</a:t>
            </a:r>
            <a:r>
              <a:rPr lang="de-DE" sz="1600" dirty="0" smtClean="0"/>
              <a:t> </a:t>
            </a:r>
            <a:r>
              <a:rPr lang="de-DE" sz="1600" dirty="0" err="1" smtClean="0"/>
              <a:t>point</a:t>
            </a:r>
            <a:endParaRPr lang="de-DE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2547150" y="2874202"/>
            <a:ext cx="171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2m </a:t>
            </a:r>
            <a:r>
              <a:rPr lang="de-DE" sz="1600" dirty="0" err="1" smtClean="0"/>
              <a:t>temperature</a:t>
            </a:r>
            <a:endParaRPr lang="de-DE" sz="1600" dirty="0"/>
          </a:p>
        </p:txBody>
      </p:sp>
      <p:sp>
        <p:nvSpPr>
          <p:cNvPr id="17" name="Textfeld 16"/>
          <p:cNvSpPr txBox="1"/>
          <p:nvPr/>
        </p:nvSpPr>
        <p:spPr>
          <a:xfrm>
            <a:off x="4707390" y="2874202"/>
            <a:ext cx="1594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smtClean="0"/>
              <a:t>wind </a:t>
            </a:r>
            <a:r>
              <a:rPr lang="de-DE" sz="1600" dirty="0" err="1" smtClean="0"/>
              <a:t>direct</a:t>
            </a:r>
            <a:r>
              <a:rPr lang="de-DE" sz="1600" dirty="0" smtClean="0"/>
              <a:t>.</a:t>
            </a:r>
            <a:endParaRPr lang="de-DE" sz="1600" dirty="0"/>
          </a:p>
        </p:txBody>
      </p:sp>
      <p:sp>
        <p:nvSpPr>
          <p:cNvPr id="18" name="Textfeld 17"/>
          <p:cNvSpPr txBox="1"/>
          <p:nvPr/>
        </p:nvSpPr>
        <p:spPr>
          <a:xfrm>
            <a:off x="6147550" y="2874422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 smtClean="0"/>
              <a:t>hourly</a:t>
            </a:r>
            <a:r>
              <a:rPr lang="de-DE" sz="1600" dirty="0" smtClean="0"/>
              <a:t> wind </a:t>
            </a:r>
            <a:r>
              <a:rPr lang="de-DE" sz="1600" dirty="0" err="1" smtClean="0"/>
              <a:t>gusts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663381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2" y="3217919"/>
            <a:ext cx="7480404" cy="242607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7" y="1052736"/>
            <a:ext cx="7480404" cy="2426077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21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0606" y="921858"/>
            <a:ext cx="850659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BSS 00 and 12 UTC</a:t>
            </a:r>
            <a:endParaRPr lang="en-GB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1560" y="5398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ICON-D2-EPS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57959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COSMO-D2-EPS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1011709" y="278092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1h-gusts  &gt; 10 m/s</a:t>
            </a:r>
            <a:endParaRPr lang="de-DE" sz="1600" dirty="0"/>
          </a:p>
        </p:txBody>
      </p:sp>
      <p:sp>
        <p:nvSpPr>
          <p:cNvPr id="11" name="Textfeld 10"/>
          <p:cNvSpPr txBox="1"/>
          <p:nvPr/>
        </p:nvSpPr>
        <p:spPr>
          <a:xfrm>
            <a:off x="3131840" y="278092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1h-gusts  &gt; 15 m/s</a:t>
            </a:r>
            <a:endParaRPr lang="de-DE" sz="1600" dirty="0"/>
          </a:p>
        </p:txBody>
      </p:sp>
      <p:sp>
        <p:nvSpPr>
          <p:cNvPr id="12" name="Textfeld 11"/>
          <p:cNvSpPr txBox="1"/>
          <p:nvPr/>
        </p:nvSpPr>
        <p:spPr>
          <a:xfrm>
            <a:off x="5220072" y="2780928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1h-gusts  &gt; 5 m/s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5220072" y="4962654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1h-precip  &gt; 2mm</a:t>
            </a:r>
            <a:endParaRPr lang="de-DE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3131840" y="4962654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1h-precip  &gt; 1 mm</a:t>
            </a:r>
            <a:endParaRPr lang="de-DE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1011709" y="4962654"/>
            <a:ext cx="2264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1h- </a:t>
            </a:r>
            <a:r>
              <a:rPr lang="de-DE" sz="1600" dirty="0" err="1" smtClean="0"/>
              <a:t>precip</a:t>
            </a:r>
            <a:r>
              <a:rPr lang="de-DE" sz="1600" dirty="0" smtClean="0"/>
              <a:t>  &gt; 0.1 mm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7556871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22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Next </a:t>
            </a:r>
            <a:r>
              <a:rPr lang="de-DE" sz="2400" b="1" dirty="0" err="1" smtClean="0">
                <a:solidFill>
                  <a:schemeClr val="tx2"/>
                </a:solidFill>
              </a:rPr>
              <a:t>steps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395288" y="1886747"/>
            <a:ext cx="8425184" cy="3619452"/>
          </a:xfrm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Combine BC and physics perturbations with KENDA for ICON-D2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autumn/late 2019 : pre-operational suite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Q4 of 2020 : operational start of ICON-LAM-EPS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alternative/complementary: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model for the model error (“EM-scheme”)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alternative/complementary</a:t>
            </a:r>
            <a:r>
              <a:rPr lang="en-GB" sz="1800" dirty="0" smtClean="0">
                <a:solidFill>
                  <a:schemeClr val="tx2"/>
                </a:solidFill>
              </a:rPr>
              <a:t>: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stochastic representation of shallow convection (physics group)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alternative/complementary</a:t>
            </a:r>
            <a:r>
              <a:rPr lang="en-GB" sz="1800" dirty="0" smtClean="0">
                <a:solidFill>
                  <a:schemeClr val="tx2"/>
                </a:solidFill>
              </a:rPr>
              <a:t>: …….</a:t>
            </a: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8153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46088" y="1256854"/>
            <a:ext cx="822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/>
          <a:p>
            <a:pPr>
              <a:defRPr/>
            </a:pPr>
            <a:r>
              <a:rPr lang="de-DE" sz="2400" b="1" dirty="0" smtClean="0">
                <a:solidFill>
                  <a:srgbClr val="2D4B9B"/>
                </a:solidFill>
              </a:rPr>
              <a:t>EM-</a:t>
            </a:r>
            <a:r>
              <a:rPr lang="de-DE" sz="2400" b="1" dirty="0" err="1" smtClean="0">
                <a:solidFill>
                  <a:srgbClr val="2D4B9B"/>
                </a:solidFill>
              </a:rPr>
              <a:t>scheme</a:t>
            </a:r>
            <a:r>
              <a:rPr lang="de-DE" sz="2400" b="1" dirty="0" smtClean="0">
                <a:solidFill>
                  <a:srgbClr val="2D4B9B"/>
                </a:solidFill>
              </a:rPr>
              <a:t>  </a:t>
            </a:r>
            <a:r>
              <a:rPr lang="de-DE" sz="2400" i="1" dirty="0">
                <a:solidFill>
                  <a:srgbClr val="2D4B9B"/>
                </a:solidFill>
              </a:rPr>
              <a:t> </a:t>
            </a:r>
            <a:r>
              <a:rPr lang="de-DE" sz="2400" i="1" dirty="0" err="1" smtClean="0">
                <a:solidFill>
                  <a:srgbClr val="2D4B9B"/>
                </a:solidFill>
              </a:rPr>
              <a:t>model</a:t>
            </a:r>
            <a:r>
              <a:rPr lang="de-DE" sz="2400" i="1" dirty="0" smtClean="0">
                <a:solidFill>
                  <a:srgbClr val="2D4B9B"/>
                </a:solidFill>
              </a:rPr>
              <a:t> </a:t>
            </a:r>
            <a:r>
              <a:rPr lang="de-DE" sz="2400" i="1" dirty="0" err="1" smtClean="0">
                <a:solidFill>
                  <a:srgbClr val="2D4B9B"/>
                </a:solidFill>
              </a:rPr>
              <a:t>for</a:t>
            </a:r>
            <a:r>
              <a:rPr lang="de-DE" sz="2400" i="1" dirty="0" smtClean="0">
                <a:solidFill>
                  <a:srgbClr val="2D4B9B"/>
                </a:solidFill>
              </a:rPr>
              <a:t> </a:t>
            </a:r>
            <a:r>
              <a:rPr lang="de-DE" sz="2400" i="1" dirty="0" err="1" smtClean="0">
                <a:solidFill>
                  <a:srgbClr val="2D4B9B"/>
                </a:solidFill>
              </a:rPr>
              <a:t>the</a:t>
            </a:r>
            <a:r>
              <a:rPr lang="de-DE" sz="2400" i="1" dirty="0" smtClean="0">
                <a:solidFill>
                  <a:srgbClr val="2D4B9B"/>
                </a:solidFill>
              </a:rPr>
              <a:t> </a:t>
            </a:r>
            <a:r>
              <a:rPr lang="de-DE" sz="2400" i="1" dirty="0" err="1" smtClean="0">
                <a:solidFill>
                  <a:srgbClr val="2D4B9B"/>
                </a:solidFill>
              </a:rPr>
              <a:t>model</a:t>
            </a:r>
            <a:r>
              <a:rPr lang="de-DE" sz="2400" i="1" dirty="0" smtClean="0">
                <a:solidFill>
                  <a:srgbClr val="2D4B9B"/>
                </a:solidFill>
              </a:rPr>
              <a:t> </a:t>
            </a:r>
            <a:r>
              <a:rPr lang="de-DE" sz="2400" i="1" dirty="0" err="1" smtClean="0">
                <a:solidFill>
                  <a:srgbClr val="2D4B9B"/>
                </a:solidFill>
              </a:rPr>
              <a:t>error</a:t>
            </a:r>
            <a:r>
              <a:rPr lang="de-DE" sz="2400" i="1" dirty="0">
                <a:solidFill>
                  <a:srgbClr val="2D4B9B"/>
                </a:solidFill>
              </a:rPr>
              <a:t> </a:t>
            </a:r>
            <a:r>
              <a:rPr lang="de-DE" sz="2000" i="1" dirty="0" smtClean="0">
                <a:solidFill>
                  <a:srgbClr val="2D4B9B"/>
                </a:solidFill>
              </a:rPr>
              <a:t>(E. Machulskaya)</a:t>
            </a:r>
            <a:endParaRPr lang="de-DE" sz="2000" i="1" dirty="0">
              <a:solidFill>
                <a:srgbClr val="2D4B9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Inhaltsplatzhalter 3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2060848"/>
                <a:ext cx="8640959" cy="2601931"/>
              </a:xfr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de-DE" dirty="0" smtClean="0">
                    <a:solidFill>
                      <a:schemeClr val="tx2"/>
                    </a:solidFill>
                  </a:rPr>
                  <a:t>       </a:t>
                </a:r>
                <a:r>
                  <a:rPr lang="de-DE" sz="2400" dirty="0" smtClean="0">
                    <a:solidFill>
                      <a:srgbClr val="2D4B9B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𝜕𝜓</m:t>
                        </m:r>
                      </m:num>
                      <m:den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de-DE" sz="2400" i="1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de-DE" sz="2400" i="1">
                                    <a:solidFill>
                                      <a:srgbClr val="2D4B9B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sz="2400" i="1">
                                    <a:solidFill>
                                      <a:srgbClr val="2D4B9B"/>
                                    </a:solidFill>
                                    <a:latin typeface="Cambria Math"/>
                                    <a:ea typeface="Cambria Math"/>
                                  </a:rPr>
                                  <m:t>𝜕𝜓</m:t>
                                </m:r>
                              </m:num>
                              <m:den>
                                <m:r>
                                  <a:rPr lang="de-DE" sz="2400" i="1">
                                    <a:solidFill>
                                      <a:srgbClr val="2D4B9B"/>
                                    </a:solidFill>
                                    <a:latin typeface="Cambria Math"/>
                                    <a:ea typeface="Cambria Math"/>
                                  </a:rPr>
                                  <m:t>𝜕</m:t>
                                </m:r>
                                <m:r>
                                  <a:rPr lang="de-DE" sz="2400" i="1">
                                    <a:solidFill>
                                      <a:srgbClr val="2D4B9B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m:rPr>
                            <m:nor/>
                          </m:rPr>
                          <a:rPr lang="de-DE" sz="2400">
                            <a:solidFill>
                              <a:srgbClr val="2D4B9B"/>
                            </a:solidFill>
                            <a:latin typeface="Cambria Math"/>
                          </a:rPr>
                          <m:t>det</m:t>
                        </m:r>
                      </m:sub>
                    </m:sSub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</a:rPr>
                      <m:t>+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𝜂</m:t>
                    </m:r>
                    <m:d>
                      <m:d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2400" dirty="0">
                    <a:solidFill>
                      <a:srgbClr val="2D4B9B"/>
                    </a:solidFill>
                  </a:rPr>
                  <a:t>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𝜕𝜂</m:t>
                        </m:r>
                      </m:num>
                      <m:den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𝛾𝜂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𝛾</m:t>
                    </m:r>
                    <m:sSup>
                      <m:sSup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2400" i="0" smtClean="0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𝛻</m:t>
                        </m:r>
                        <m:r>
                          <a:rPr lang="de-DE" sz="2400" b="0" i="1" smtClean="0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p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de-DE" sz="2400" i="1" smtClean="0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𝛻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𝜂</m:t>
                    </m:r>
                    <m:r>
                      <a:rPr lang="de-DE" sz="2400" b="0" i="1" smtClean="0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)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de-DE" sz="2400" i="1">
                        <a:solidFill>
                          <a:srgbClr val="2D4B9B"/>
                        </a:solidFill>
                        <a:latin typeface="Cambria Math"/>
                        <a:ea typeface="Cambria Math"/>
                      </a:rPr>
                      <m:t>𝜎𝜉</m:t>
                    </m:r>
                    <m:d>
                      <m:dPr>
                        <m:ctrlP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2400" i="1">
                            <a:solidFill>
                              <a:srgbClr val="2D4B9B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b="1" dirty="0" smtClean="0">
                    <a:solidFill>
                      <a:schemeClr val="tx2"/>
                    </a:solidFill>
                  </a:rPr>
                  <a:t/>
                </a:r>
                <a:br>
                  <a:rPr lang="de-DE" b="1" dirty="0" smtClean="0">
                    <a:solidFill>
                      <a:schemeClr val="tx2"/>
                    </a:solidFill>
                  </a:rPr>
                </a:br>
                <a:endParaRPr lang="de-DE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de-DE" sz="2000" b="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 :</m:t>
                    </m:r>
                  </m:oMath>
                </a14:m>
                <a:r>
                  <a:rPr lang="de-DE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prognostic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variables (T, QV, U, V)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2000" b="0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𝜂</m:t>
                    </m:r>
                    <m:r>
                      <a:rPr lang="de-DE" sz="2000" b="0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de-DE" sz="2000" b="0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de-DE" sz="2000" b="0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de-DE" sz="2000" dirty="0" smtClean="0">
                    <a:solidFill>
                      <a:schemeClr val="tx2"/>
                    </a:solidFill>
                  </a:rPr>
                  <a:t>: noise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field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/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model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error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,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correlated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in time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and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space</a:t>
                </a:r>
                <a:endParaRPr lang="de-DE" sz="2000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de-DE" sz="2000" dirty="0">
                    <a:solidFill>
                      <a:schemeClr val="tx2"/>
                    </a:solidFill>
                  </a:rPr>
                  <a:t>𝜉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000" i="1">
                            <a:solidFill>
                              <a:schemeClr val="tx2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2000" b="0" i="1">
                            <a:solidFill>
                              <a:schemeClr val="tx2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2000" dirty="0" smtClean="0">
                    <a:solidFill>
                      <a:schemeClr val="tx2"/>
                    </a:solidFill>
                  </a:rPr>
                  <a:t>: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Gaussian</a:t>
                </a:r>
                <a:r>
                  <a:rPr lang="de-DE" sz="2000" dirty="0" smtClean="0">
                    <a:solidFill>
                      <a:schemeClr val="tx2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chemeClr val="tx2"/>
                    </a:solidFill>
                  </a:rPr>
                  <a:t>noise</a:t>
                </a:r>
                <a:endParaRPr lang="de-DE" sz="2000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de-DE" sz="2000" dirty="0" smtClean="0">
                    <a:solidFill>
                      <a:schemeClr val="tx2"/>
                    </a:solidFill>
                  </a:rPr>
                  <a:t>𝜎, </a:t>
                </a:r>
                <a:r>
                  <a:rPr lang="de-DE" sz="2000" dirty="0" smtClean="0">
                    <a:solidFill>
                      <a:schemeClr val="tx2"/>
                    </a:solidFill>
                    <a:latin typeface="+mj-lt"/>
                  </a:rPr>
                  <a:t>𝛾</a:t>
                </a:r>
                <a:r>
                  <a:rPr lang="de-DE" sz="2000" dirty="0">
                    <a:solidFill>
                      <a:schemeClr val="tx2"/>
                    </a:solidFill>
                    <a:latin typeface="+mj-lt"/>
                  </a:rPr>
                  <a:t>, </a:t>
                </a:r>
                <a:r>
                  <a:rPr lang="de-DE" sz="2000" dirty="0" smtClean="0">
                    <a:solidFill>
                      <a:schemeClr val="tx2"/>
                    </a:solidFill>
                    <a:latin typeface="+mj-lt"/>
                  </a:rPr>
                  <a:t>𝜆: </a:t>
                </a:r>
                <a:r>
                  <a:rPr lang="en-US" sz="2000" dirty="0" smtClean="0">
                    <a:solidFill>
                      <a:schemeClr val="tx2"/>
                    </a:solidFill>
                    <a:latin typeface="+mj-lt"/>
                  </a:rPr>
                  <a:t>standard </a:t>
                </a:r>
                <a:r>
                  <a:rPr lang="en-US" sz="2000" dirty="0">
                    <a:solidFill>
                      <a:schemeClr val="tx2"/>
                    </a:solidFill>
                    <a:latin typeface="+mj-lt"/>
                  </a:rPr>
                  <a:t>deviation and spatial and temporal </a:t>
                </a:r>
                <a:r>
                  <a:rPr lang="en-US" sz="2000" dirty="0" smtClean="0">
                    <a:solidFill>
                      <a:schemeClr val="tx2"/>
                    </a:solidFill>
                    <a:latin typeface="+mj-lt"/>
                  </a:rPr>
                  <a:t>correlation</a:t>
                </a:r>
                <a:endParaRPr lang="en-US" sz="2000" dirty="0">
                  <a:solidFill>
                    <a:schemeClr val="tx2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0" name="Inhalts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2060848"/>
                <a:ext cx="8640959" cy="2601931"/>
              </a:xfrm>
              <a:blipFill rotWithShape="1">
                <a:blip r:embed="rId2"/>
                <a:stretch>
                  <a:fillRect l="-1763" b="-632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531813" y="4905870"/>
                <a:ext cx="8075240" cy="1227516"/>
              </a:xfrm>
              <a:prstGeom prst="rect">
                <a:avLst/>
              </a:prstGeom>
              <a:noFill/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solidFill>
                      <a:srgbClr val="2D4B9B"/>
                    </a:solidFill>
                  </a:rPr>
                  <a:t>𝛾, 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𝜆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and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𝜎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are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weather-dependent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and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are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derived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from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past</a:t>
                </a:r>
                <a:r>
                  <a:rPr lang="de-DE" sz="2000" dirty="0">
                    <a:solidFill>
                      <a:srgbClr val="2D4B9B"/>
                    </a:solidFill>
                  </a:rPr>
                  <a:t> </a:t>
                </a:r>
                <a:r>
                  <a:rPr lang="de-DE" sz="2000" dirty="0" err="1" smtClean="0">
                    <a:solidFill>
                      <a:srgbClr val="2D4B9B"/>
                    </a:solidFill>
                  </a:rPr>
                  <a:t>data</a:t>
                </a:r>
                <a:r>
                  <a:rPr lang="de-DE" dirty="0">
                    <a:solidFill>
                      <a:srgbClr val="2D4B9B"/>
                    </a:solidFill>
                  </a:rPr>
                  <a:t/>
                </a:r>
                <a:br>
                  <a:rPr lang="de-DE" dirty="0">
                    <a:solidFill>
                      <a:srgbClr val="2D4B9B"/>
                    </a:solidFill>
                  </a:rPr>
                </a:br>
                <a:endParaRPr lang="de-DE" dirty="0">
                  <a:solidFill>
                    <a:srgbClr val="000000"/>
                  </a:solidFill>
                  <a:ea typeface="Cambria Math"/>
                </a:endParaRPr>
              </a:p>
              <a:p>
                <a:r>
                  <a:rPr lang="de-DE" sz="2000" dirty="0" smtClean="0">
                    <a:solidFill>
                      <a:srgbClr val="2D4B9B"/>
                    </a:solidFill>
                    <a:ea typeface="Cambria Math"/>
                  </a:rPr>
                  <a:t>Potential </a:t>
                </a:r>
                <a:r>
                  <a:rPr lang="de-DE" sz="2000" dirty="0" err="1" smtClean="0">
                    <a:solidFill>
                      <a:srgbClr val="2D4B9B"/>
                    </a:solidFill>
                    <a:ea typeface="Cambria Math"/>
                  </a:rPr>
                  <a:t>predictors</a:t>
                </a:r>
                <a:r>
                  <a:rPr lang="de-DE" sz="2000" dirty="0">
                    <a:solidFill>
                      <a:srgbClr val="2D4B9B"/>
                    </a:solidFill>
                    <a:ea typeface="Cambria Math"/>
                  </a:rPr>
                  <a:t> </a:t>
                </a:r>
                <a:r>
                  <a:rPr lang="de-DE" sz="2000" dirty="0" smtClean="0">
                    <a:solidFill>
                      <a:srgbClr val="2D4B9B"/>
                    </a:solidFill>
                    <a:ea typeface="Cambria Math"/>
                  </a:rPr>
                  <a:t>are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2000" i="1" smtClean="0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000" i="1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de-DE" sz="2000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d</m:t>
                            </m:r>
                            <m:r>
                              <a:rPr lang="de-DE" sz="2000" b="0" i="1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𝑇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de-DE" sz="2000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d</m:t>
                            </m:r>
                            <m:r>
                              <a:rPr lang="de-DE" sz="2000" b="0" i="1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de-DE" sz="2000" dirty="0" smtClean="0">
                    <a:solidFill>
                      <a:srgbClr val="2D4B9B"/>
                    </a:solidFill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2000" i="1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2000" b="0" i="1" smtClean="0">
                            <a:solidFill>
                              <a:srgbClr val="2D4B9B"/>
                            </a:solidFill>
                            <a:latin typeface="Cambria Math"/>
                          </a:rPr>
                          <m:t>𝑈</m:t>
                        </m:r>
                      </m:e>
                    </m:d>
                  </m:oMath>
                </a14:m>
                <a:r>
                  <a:rPr lang="de-DE" sz="2000" dirty="0">
                    <a:solidFill>
                      <a:srgbClr val="2D4B9B"/>
                    </a:solidFill>
                  </a:rPr>
                  <a:t>,</a:t>
                </a:r>
                <a:r>
                  <a:rPr lang="de-DE" sz="2000" dirty="0" smtClean="0">
                    <a:solidFill>
                      <a:srgbClr val="2D4B9B"/>
                    </a:solidFill>
                  </a:rPr>
                  <a:t> cl.cover,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2000" i="1">
                            <a:solidFill>
                              <a:srgbClr val="2D4B9B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000" i="1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de-DE" sz="200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d</m:t>
                            </m:r>
                            <m:r>
                              <a:rPr lang="de-DE" sz="2000" b="0" i="1" smtClean="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𝑞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de-DE" sz="2000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d</m:t>
                            </m:r>
                            <m:r>
                              <a:rPr lang="de-DE" sz="2000" b="0" i="1">
                                <a:solidFill>
                                  <a:srgbClr val="2D4B9B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endParaRPr lang="de-DE" sz="2000" dirty="0" smtClean="0">
                  <a:solidFill>
                    <a:srgbClr val="2D4B9B"/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13" y="4905870"/>
                <a:ext cx="8075240" cy="1227516"/>
              </a:xfrm>
              <a:prstGeom prst="rect">
                <a:avLst/>
              </a:prstGeom>
              <a:blipFill rotWithShape="1">
                <a:blip r:embed="rId3"/>
                <a:stretch>
                  <a:fillRect l="-602" t="-1463"/>
                </a:stretch>
              </a:blipFill>
              <a:ln w="254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060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79512" y="2996952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Model </a:t>
            </a:r>
            <a:r>
              <a:rPr lang="de-DE" sz="2000" b="1" dirty="0" err="1" smtClean="0"/>
              <a:t>error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tendency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field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based</a:t>
            </a:r>
            <a:r>
              <a:rPr lang="de-DE" sz="2000" b="1" dirty="0" smtClean="0"/>
              <a:t> on </a:t>
            </a:r>
            <a:br>
              <a:rPr lang="de-DE" sz="2000" b="1" dirty="0" smtClean="0"/>
            </a:br>
            <a:r>
              <a:rPr lang="de-DE" sz="2000" b="1" dirty="0" smtClean="0"/>
              <a:t>1h-forecast </a:t>
            </a:r>
            <a:r>
              <a:rPr lang="de-DE" sz="2000" b="1" dirty="0" err="1" smtClean="0"/>
              <a:t>and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analysis</a:t>
            </a:r>
            <a:endParaRPr lang="de-DE" sz="2000" b="1" dirty="0" smtClean="0"/>
          </a:p>
          <a:p>
            <a:r>
              <a:rPr lang="de-DE" sz="2000" b="1" dirty="0" err="1" smtClean="0"/>
              <a:t>for</a:t>
            </a:r>
            <a:r>
              <a:rPr lang="de-DE" sz="2000" b="1" dirty="0" smtClean="0"/>
              <a:t> U(300m)</a:t>
            </a:r>
            <a:endParaRPr lang="de-DE" sz="2000" b="1" dirty="0"/>
          </a:p>
        </p:txBody>
      </p:sp>
      <p:pic>
        <p:nvPicPr>
          <p:cNvPr id="6" name="Grafik 5" descr="Bildschirmausschnit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225" y="980728"/>
            <a:ext cx="5189239" cy="514119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15516" y="1844824"/>
            <a:ext cx="17641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w</a:t>
            </a:r>
            <a:r>
              <a:rPr lang="de-DE" sz="1400" dirty="0" err="1" smtClean="0"/>
              <a:t>ork</a:t>
            </a:r>
            <a:r>
              <a:rPr lang="de-DE" sz="1400" dirty="0" smtClean="0"/>
              <a:t> </a:t>
            </a:r>
            <a:r>
              <a:rPr lang="de-DE" sz="1400" dirty="0" err="1" smtClean="0"/>
              <a:t>done</a:t>
            </a:r>
            <a:r>
              <a:rPr lang="de-DE" sz="1400" dirty="0" smtClean="0"/>
              <a:t> </a:t>
            </a:r>
            <a:r>
              <a:rPr lang="de-DE" sz="1400" dirty="0" err="1" smtClean="0"/>
              <a:t>by</a:t>
            </a:r>
            <a:r>
              <a:rPr lang="de-DE" sz="1400" dirty="0" smtClean="0"/>
              <a:t>:</a:t>
            </a:r>
          </a:p>
          <a:p>
            <a:r>
              <a:rPr lang="de-DE" sz="1400" dirty="0" smtClean="0"/>
              <a:t>Martin Sprengel</a:t>
            </a:r>
          </a:p>
          <a:p>
            <a:r>
              <a:rPr lang="de-DE" sz="1400" dirty="0" smtClean="0"/>
              <a:t>Tobias </a:t>
            </a:r>
            <a:r>
              <a:rPr lang="de-DE" sz="1400" dirty="0" err="1" smtClean="0"/>
              <a:t>Heppelmann</a:t>
            </a:r>
            <a:endParaRPr lang="de-DE" sz="1400" dirty="0"/>
          </a:p>
        </p:txBody>
      </p:sp>
      <p:pic>
        <p:nvPicPr>
          <p:cNvPr id="9" name="Picture 2" descr="M:\Gridcast\Logo_Gridca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016224" cy="5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700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23" y="3699328"/>
            <a:ext cx="4250054" cy="26820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3888432" cy="246106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25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itel 2"/>
          <p:cNvSpPr>
            <a:spLocks noGrp="1"/>
          </p:cNvSpPr>
          <p:nvPr/>
        </p:nvSpPr>
        <p:spPr bwMode="auto">
          <a:xfrm>
            <a:off x="441793" y="836960"/>
            <a:ext cx="83534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DE" sz="1800" dirty="0" err="1"/>
              <a:t>Determine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c</a:t>
            </a:r>
            <a:r>
              <a:rPr lang="de-DE" sz="1800" dirty="0" err="1" smtClean="0"/>
              <a:t>oefficients</a:t>
            </a:r>
            <a:r>
              <a:rPr lang="de-DE" sz="1800" dirty="0" smtClean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SDE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13"/>
              <p:cNvSpPr txBox="1"/>
              <p:nvPr/>
            </p:nvSpPr>
            <p:spPr>
              <a:xfrm>
                <a:off x="1018105" y="4569721"/>
                <a:ext cx="2189895" cy="4434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1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1200" b="0" i="1" smtClean="0">
                              <a:latin typeface="Cambria Math"/>
                            </a:rPr>
                            <m:t>𝜕𝜂</m:t>
                          </m:r>
                        </m:num>
                        <m:den>
                          <m:r>
                            <a:rPr lang="de-DE" sz="1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de-DE" sz="1200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de-DE" sz="1200" b="0" i="1" smtClean="0">
                          <a:latin typeface="Cambria Math"/>
                        </a:rPr>
                        <m:t>=−</m:t>
                      </m:r>
                      <m:r>
                        <a:rPr lang="de-DE" sz="1200" b="1" i="1" smtClean="0">
                          <a:latin typeface="Cambria Math"/>
                        </a:rPr>
                        <m:t>𝜸</m:t>
                      </m:r>
                      <m:r>
                        <a:rPr lang="de-DE" sz="1200" b="0" i="1" smtClean="0">
                          <a:latin typeface="Cambria Math"/>
                        </a:rPr>
                        <m:t>𝜂</m:t>
                      </m:r>
                      <m:r>
                        <a:rPr lang="de-DE" sz="1200" b="0" i="1" smtClean="0">
                          <a:latin typeface="Cambria Math"/>
                        </a:rPr>
                        <m:t>+</m:t>
                      </m:r>
                      <m:r>
                        <a:rPr lang="de-DE" sz="1200" b="1" i="1" smtClean="0">
                          <a:latin typeface="Cambria Math"/>
                        </a:rPr>
                        <m:t>𝜸</m:t>
                      </m:r>
                      <m:r>
                        <a:rPr lang="de-DE" sz="1200" b="0" i="0" smtClean="0">
                          <a:latin typeface="Cambria Math"/>
                        </a:rPr>
                        <m:t>𝛻</m:t>
                      </m:r>
                      <m:r>
                        <a:rPr lang="de-DE" sz="1200" b="0" i="1" smtClean="0">
                          <a:latin typeface="Cambria Math"/>
                        </a:rPr>
                        <m:t>⋅</m:t>
                      </m:r>
                      <m:d>
                        <m:dPr>
                          <m:ctrlPr>
                            <a:rPr lang="de-DE" sz="12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1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sz="1200" b="1" i="1" smtClean="0">
                                  <a:latin typeface="Cambria Math"/>
                                </a:rPr>
                                <m:t>𝝀</m:t>
                              </m:r>
                            </m:e>
                            <m:sup>
                              <m:r>
                                <a:rPr lang="de-DE" sz="12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de-DE" sz="1200" b="0" i="0" smtClean="0">
                              <a:latin typeface="Cambria Math"/>
                            </a:rPr>
                            <m:t>𝛻</m:t>
                          </m:r>
                          <m:r>
                            <a:rPr lang="de-DE" sz="1200" b="0" i="1" smtClean="0">
                              <a:latin typeface="Cambria Math"/>
                            </a:rPr>
                            <m:t>𝜂</m:t>
                          </m:r>
                        </m:e>
                      </m:d>
                      <m:r>
                        <a:rPr lang="de-DE" sz="1200" b="0" i="1" smtClean="0">
                          <a:latin typeface="Cambria Math"/>
                        </a:rPr>
                        <m:t>+</m:t>
                      </m:r>
                      <m:r>
                        <a:rPr lang="de-DE" sz="1200" b="1" i="1" smtClean="0">
                          <a:latin typeface="Cambria Math"/>
                        </a:rPr>
                        <m:t>𝝈</m:t>
                      </m:r>
                      <m:r>
                        <m:rPr>
                          <m:sty m:val="p"/>
                        </m:rPr>
                        <a:rPr lang="de-DE" sz="1200" b="0" i="1" smtClean="0">
                          <a:latin typeface="Cambria Math"/>
                        </a:rPr>
                        <m:t>ξ</m:t>
                      </m:r>
                    </m:oMath>
                  </m:oMathPara>
                </a14:m>
                <a:endParaRPr lang="de-DE" sz="1100" b="0" dirty="0"/>
              </a:p>
            </p:txBody>
          </p:sp>
        </mc:Choice>
        <mc:Fallback xmlns="">
          <p:sp>
            <p:nvSpPr>
              <p:cNvPr id="10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05" y="4569721"/>
                <a:ext cx="2189895" cy="443455"/>
              </a:xfrm>
              <a:prstGeom prst="rect">
                <a:avLst/>
              </a:prstGeom>
              <a:blipFill rotWithShape="1">
                <a:blip r:embed="rId4"/>
                <a:stretch>
                  <a:fillRect b="-13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2">
            <a:extLst>
              <a:ext uri="{FF2B5EF4-FFF2-40B4-BE49-F238E27FC236}">
                <a16:creationId xmlns:lc="http://schemas.openxmlformats.org/drawingml/2006/lockedCanvas" xmlns="" xmlns:a16="http://schemas.microsoft.com/office/drawing/2014/main" id="{EB94EF01-708C-4382-AF6C-53D50D095E32}"/>
              </a:ext>
            </a:extLst>
          </p:cNvPr>
          <p:cNvSpPr txBox="1"/>
          <p:nvPr/>
        </p:nvSpPr>
        <p:spPr>
          <a:xfrm>
            <a:off x="930590" y="5281463"/>
            <a:ext cx="33533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1400" dirty="0" err="1" smtClean="0"/>
              <a:t>Example</a:t>
            </a:r>
            <a:r>
              <a:rPr lang="de-DE" sz="1400" dirty="0" smtClean="0"/>
              <a:t>: Zonal </a:t>
            </a:r>
            <a:r>
              <a:rPr lang="de-DE" sz="1400" dirty="0" err="1" smtClean="0"/>
              <a:t>surface</a:t>
            </a:r>
            <a:r>
              <a:rPr lang="de-DE" sz="1400" dirty="0" smtClean="0"/>
              <a:t> wind</a:t>
            </a:r>
            <a:endParaRPr lang="de-DE" dirty="0"/>
          </a:p>
        </p:txBody>
      </p:sp>
      <p:pic>
        <p:nvPicPr>
          <p:cNvPr id="14" name="Picture 2" descr="M:\Gridcast\Logo_Gridcas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016224" cy="5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 bwMode="auto">
          <a:xfrm>
            <a:off x="6360550" y="3619146"/>
            <a:ext cx="443698" cy="1815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23" y="1268760"/>
            <a:ext cx="4224909" cy="2647379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7092280" y="980728"/>
            <a:ext cx="176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Martin Sprengel</a:t>
            </a:r>
          </a:p>
          <a:p>
            <a:r>
              <a:rPr lang="de-DE" sz="1400" dirty="0" smtClean="0"/>
              <a:t>Tobias </a:t>
            </a:r>
            <a:r>
              <a:rPr lang="de-DE" sz="1400" dirty="0" err="1" smtClean="0"/>
              <a:t>Heppelmann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21700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26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5" name="Picture 2" descr="M:\Gridcast\Logo_Gridca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016224" cy="5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First </a:t>
            </a:r>
            <a:r>
              <a:rPr lang="de-DE" sz="2400" b="1" dirty="0" err="1" smtClean="0">
                <a:solidFill>
                  <a:schemeClr val="tx2"/>
                </a:solidFill>
              </a:rPr>
              <a:t>experiment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with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stochastic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model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Inhaltsplatzhalter 1"/>
          <p:cNvSpPr>
            <a:spLocks noGrp="1"/>
          </p:cNvSpPr>
          <p:nvPr>
            <p:ph idx="1"/>
          </p:nvPr>
        </p:nvSpPr>
        <p:spPr>
          <a:xfrm>
            <a:off x="395288" y="1660094"/>
            <a:ext cx="8425184" cy="4361194"/>
          </a:xfrm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COSMO-D2-EPS with model for the model error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October 2018 ; only 03 </a:t>
            </a:r>
            <a:r>
              <a:rPr lang="en-GB" sz="1800" dirty="0">
                <a:solidFill>
                  <a:schemeClr val="tx2"/>
                </a:solidFill>
              </a:rPr>
              <a:t>UTC runs to 45 hours </a:t>
            </a: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perturbations </a:t>
            </a:r>
            <a:r>
              <a:rPr lang="el-GR" sz="1800" i="1" dirty="0" smtClean="0">
                <a:solidFill>
                  <a:schemeClr val="tx2"/>
                </a:solidFill>
              </a:rPr>
              <a:t>η</a:t>
            </a:r>
            <a:r>
              <a:rPr lang="en-GB" sz="1800" dirty="0" smtClean="0">
                <a:solidFill>
                  <a:schemeClr val="tx2"/>
                </a:solidFill>
              </a:rPr>
              <a:t> too large leading to</a:t>
            </a:r>
          </a:p>
          <a:p>
            <a:pPr lvl="1">
              <a:spcAft>
                <a:spcPts val="600"/>
              </a:spcAft>
            </a:pPr>
            <a:r>
              <a:rPr lang="en-GB" sz="1800" dirty="0" smtClean="0">
                <a:solidFill>
                  <a:schemeClr val="tx2"/>
                </a:solidFill>
              </a:rPr>
              <a:t>too large </a:t>
            </a:r>
            <a:r>
              <a:rPr lang="en-GB" sz="1800" dirty="0" smtClean="0">
                <a:solidFill>
                  <a:schemeClr val="tx2"/>
                </a:solidFill>
              </a:rPr>
              <a:t>EPS spread</a:t>
            </a:r>
            <a:endParaRPr lang="en-GB" sz="1800" dirty="0" smtClean="0">
              <a:solidFill>
                <a:schemeClr val="tx2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sz="1800" dirty="0" smtClean="0">
                <a:solidFill>
                  <a:schemeClr val="tx2"/>
                </a:solidFill>
              </a:rPr>
              <a:t>worse verification scores</a:t>
            </a:r>
          </a:p>
          <a:p>
            <a:pPr lvl="1">
              <a:spcAft>
                <a:spcPts val="600"/>
              </a:spcAft>
            </a:pPr>
            <a:r>
              <a:rPr lang="en-GB" sz="1800" dirty="0" smtClean="0">
                <a:solidFill>
                  <a:schemeClr val="tx2"/>
                </a:solidFill>
              </a:rPr>
              <a:t>possibly numerical </a:t>
            </a:r>
            <a:r>
              <a:rPr lang="en-GB" sz="1800" dirty="0" smtClean="0">
                <a:solidFill>
                  <a:schemeClr val="tx2"/>
                </a:solidFill>
              </a:rPr>
              <a:t>instabilities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p</a:t>
            </a:r>
            <a:r>
              <a:rPr lang="en-GB" sz="1800" dirty="0" smtClean="0">
                <a:solidFill>
                  <a:schemeClr val="tx2"/>
                </a:solidFill>
              </a:rPr>
              <a:t>roblems possibly linked to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temporal scale differences between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parameter estimation and application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(large tendencies too often)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topic of current work </a:t>
            </a:r>
            <a:endParaRPr lang="en-GB" sz="1800" dirty="0" smtClean="0">
              <a:solidFill>
                <a:schemeClr val="tx2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32231"/>
            <a:ext cx="3888432" cy="246106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092280" y="980728"/>
            <a:ext cx="176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Martin Sprengel</a:t>
            </a:r>
          </a:p>
          <a:p>
            <a:r>
              <a:rPr lang="de-DE" sz="1400" dirty="0" smtClean="0"/>
              <a:t>Tobias </a:t>
            </a:r>
            <a:r>
              <a:rPr lang="de-DE" sz="1400" dirty="0" err="1" smtClean="0"/>
              <a:t>Heppelmann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21700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5" name="Picture 2" descr="M:\Gridcast\Logo_Gridca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016224" cy="5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Next </a:t>
            </a:r>
            <a:r>
              <a:rPr lang="de-DE" sz="2400" b="1" dirty="0" err="1" smtClean="0">
                <a:solidFill>
                  <a:schemeClr val="tx2"/>
                </a:solidFill>
              </a:rPr>
              <a:t>steps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for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the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stochastic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model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for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the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model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error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Inhaltsplatzhalter 1"/>
          <p:cNvSpPr>
            <a:spLocks noGrp="1"/>
          </p:cNvSpPr>
          <p:nvPr>
            <p:ph idx="1"/>
          </p:nvPr>
        </p:nvSpPr>
        <p:spPr>
          <a:xfrm>
            <a:off x="395288" y="1886747"/>
            <a:ext cx="8425184" cy="1671227"/>
          </a:xfrm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f</a:t>
            </a:r>
            <a:r>
              <a:rPr lang="en-GB" sz="1800" dirty="0" smtClean="0">
                <a:solidFill>
                  <a:schemeClr val="tx2"/>
                </a:solidFill>
              </a:rPr>
              <a:t>urther research on the implementation approach (COSMO-D2-EPS)</a:t>
            </a: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implementation in ICON for ICON-(EU)-EPS (20/40km)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ICON-EPS </a:t>
            </a:r>
            <a:r>
              <a:rPr lang="en-GB" sz="1800" dirty="0">
                <a:solidFill>
                  <a:schemeClr val="tx2"/>
                </a:solidFill>
              </a:rPr>
              <a:t>e</a:t>
            </a:r>
            <a:r>
              <a:rPr lang="en-GB" sz="1800" dirty="0" smtClean="0">
                <a:solidFill>
                  <a:schemeClr val="tx2"/>
                </a:solidFill>
              </a:rPr>
              <a:t>xperiment </a:t>
            </a:r>
            <a:r>
              <a:rPr lang="en-GB" sz="1800" dirty="0" smtClean="0">
                <a:solidFill>
                  <a:schemeClr val="tx2"/>
                </a:solidFill>
              </a:rPr>
              <a:t>for October 2018 ; only 03 </a:t>
            </a:r>
            <a:r>
              <a:rPr lang="en-GB" sz="1800" dirty="0">
                <a:solidFill>
                  <a:schemeClr val="tx2"/>
                </a:solidFill>
              </a:rPr>
              <a:t>UTC runs to 45 hours </a:t>
            </a: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Different “regimes” for the suitable parameters (e.g. land/sea)</a:t>
            </a:r>
            <a:endParaRPr lang="en-GB" sz="1800" dirty="0" smtClean="0">
              <a:solidFill>
                <a:schemeClr val="tx2"/>
              </a:solidFill>
            </a:endParaRPr>
          </a:p>
        </p:txBody>
      </p:sp>
      <p:pic>
        <p:nvPicPr>
          <p:cNvPr id="9" name="Picture 2" descr="\\Client\G$\theppelm\rplots\bin_quant\summary\summary_lambda_2018010100_2018013000_lt00_06_dt06_NH_all_land_ocean_T_U_QV_V_90_ana_CG_wint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96525"/>
            <a:ext cx="7983326" cy="26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21">
            <a:extLst>
              <a:ext uri="{FF2B5EF4-FFF2-40B4-BE49-F238E27FC236}">
                <a16:creationId xmlns="" xmlns:a16="http://schemas.microsoft.com/office/drawing/2014/main" xmlns:lc="http://schemas.openxmlformats.org/drawingml/2006/lockedCanvas" id="{F6C8BDE9-1E1B-42DD-9673-AA5A2275C91F}"/>
              </a:ext>
            </a:extLst>
          </p:cNvPr>
          <p:cNvSpPr txBox="1"/>
          <p:nvPr/>
        </p:nvSpPr>
        <p:spPr>
          <a:xfrm>
            <a:off x="1359018" y="3979186"/>
            <a:ext cx="3068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1600" dirty="0" smtClean="0"/>
              <a:t>ICON-EPS Member 1</a:t>
            </a:r>
          </a:p>
          <a:p>
            <a:r>
              <a:rPr lang="de-DE" sz="1600" dirty="0" smtClean="0"/>
              <a:t>40km</a:t>
            </a:r>
            <a:endParaRPr lang="de-DE" dirty="0"/>
          </a:p>
        </p:txBody>
      </p:sp>
      <p:sp>
        <p:nvSpPr>
          <p:cNvPr id="11" name="Textfeld 21">
            <a:extLst>
              <a:ext uri="{FF2B5EF4-FFF2-40B4-BE49-F238E27FC236}">
                <a16:creationId xmlns="" xmlns:a16="http://schemas.microsoft.com/office/drawing/2014/main" xmlns:lc="http://schemas.openxmlformats.org/drawingml/2006/lockedCanvas" id="{F6C8BDE9-1E1B-42DD-9673-AA5A2275C91F}"/>
              </a:ext>
            </a:extLst>
          </p:cNvPr>
          <p:cNvSpPr txBox="1"/>
          <p:nvPr/>
        </p:nvSpPr>
        <p:spPr>
          <a:xfrm>
            <a:off x="4968044" y="3979101"/>
            <a:ext cx="3068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1600" dirty="0" smtClean="0"/>
              <a:t>ICON-EPS Member 1</a:t>
            </a:r>
          </a:p>
          <a:p>
            <a:r>
              <a:rPr lang="de-DE" sz="1600" dirty="0" smtClean="0"/>
              <a:t>40km</a:t>
            </a:r>
            <a:endParaRPr lang="de-D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feld 4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C148D507-2BA3-4A3C-81DD-D0954AFB24BA}"/>
                  </a:ext>
                </a:extLst>
              </p:cNvPr>
              <p:cNvSpPr txBox="1"/>
              <p:nvPr/>
            </p:nvSpPr>
            <p:spPr>
              <a:xfrm>
                <a:off x="4343957" y="4669043"/>
                <a:ext cx="456086" cy="344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600" b="1" i="1" smtClean="0">
                              <a:latin typeface="Cambria Math"/>
                            </a:rPr>
                            <m:t>𝝀</m:t>
                          </m:r>
                        </m:e>
                        <m:sup>
                          <m:r>
                            <a:rPr lang="de-DE" sz="1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de-DE" b="1" dirty="0"/>
              </a:p>
            </p:txBody>
          </p:sp>
        </mc:Choice>
        <mc:Fallback>
          <p:sp>
            <p:nvSpPr>
              <p:cNvPr id="12" name="Textfeld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xmlns:lc="http://schemas.openxmlformats.org/drawingml/2006/lockedCanvas" id="{C148D507-2BA3-4A3C-81DD-D0954AFB2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957" y="4669043"/>
                <a:ext cx="456086" cy="34413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feld 4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C148D507-2BA3-4A3C-81DD-D0954AFB24BA}"/>
                  </a:ext>
                </a:extLst>
              </p:cNvPr>
              <p:cNvSpPr txBox="1"/>
              <p:nvPr/>
            </p:nvSpPr>
            <p:spPr>
              <a:xfrm>
                <a:off x="722912" y="4669043"/>
                <a:ext cx="456086" cy="344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600" b="1" i="1" smtClean="0">
                              <a:latin typeface="Cambria Math"/>
                            </a:rPr>
                            <m:t>𝝀</m:t>
                          </m:r>
                        </m:e>
                        <m:sup>
                          <m:r>
                            <a:rPr lang="de-DE" sz="1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de-DE" b="1" dirty="0"/>
              </a:p>
            </p:txBody>
          </p:sp>
        </mc:Choice>
        <mc:Fallback>
          <p:sp>
            <p:nvSpPr>
              <p:cNvPr id="13" name="Textfeld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xmlns:lc="http://schemas.openxmlformats.org/drawingml/2006/lockedCanvas" id="{C148D507-2BA3-4A3C-81DD-D0954AFB2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2" y="4669043"/>
                <a:ext cx="456086" cy="3441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feld 13"/>
          <p:cNvSpPr txBox="1"/>
          <p:nvPr/>
        </p:nvSpPr>
        <p:spPr>
          <a:xfrm>
            <a:off x="7344308" y="3193812"/>
            <a:ext cx="176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Martin Sprengel</a:t>
            </a:r>
          </a:p>
          <a:p>
            <a:r>
              <a:rPr lang="de-DE" sz="1400" dirty="0" smtClean="0"/>
              <a:t>Tobias </a:t>
            </a:r>
            <a:r>
              <a:rPr lang="de-DE" sz="1400" dirty="0" err="1" smtClean="0"/>
              <a:t>Heppelmann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0057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6" b="6267"/>
          <a:stretch/>
        </p:blipFill>
        <p:spPr>
          <a:xfrm>
            <a:off x="4659465" y="2376000"/>
            <a:ext cx="4484535" cy="3717296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9512" y="847345"/>
            <a:ext cx="8568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ICON-D2-EPS (under development)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 ~ 2.1 km icosahedral grid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>
                <a:solidFill>
                  <a:srgbClr val="2D4B9B"/>
                </a:solidFill>
              </a:rPr>
              <a:t>can be interpolated to the rotated </a:t>
            </a:r>
            <a:r>
              <a:rPr lang="en-US" altLang="de-DE" b="1" kern="0" dirty="0" err="1">
                <a:solidFill>
                  <a:srgbClr val="2D4B9B"/>
                </a:solidFill>
              </a:rPr>
              <a:t>lat-lon</a:t>
            </a:r>
            <a:r>
              <a:rPr lang="en-US" altLang="de-DE" b="1" kern="0" dirty="0">
                <a:solidFill>
                  <a:srgbClr val="2D4B9B"/>
                </a:solidFill>
              </a:rPr>
              <a:t> grid of COSMO-D2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20 members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00, 03, 06, 09, 12, 15, 18, 21 UTC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27 hours (45 hours for 03 UTC)</a:t>
            </a:r>
            <a:br>
              <a:rPr lang="en-US" altLang="de-DE" b="1" kern="0" dirty="0" smtClean="0">
                <a:solidFill>
                  <a:srgbClr val="2D4B9B"/>
                </a:solidFill>
                <a:latin typeface="Arial"/>
              </a:rPr>
            </a:br>
            <a:r>
              <a:rPr lang="en-US" altLang="de-DE" b="1" i="1" kern="0" dirty="0" smtClean="0">
                <a:solidFill>
                  <a:srgbClr val="2D4B9B"/>
                </a:solidFill>
                <a:latin typeface="Arial"/>
              </a:rPr>
              <a:t>planned: 48 hours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perturbation of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BC 	      (ICON-EU-EPS </a:t>
            </a:r>
            <a:r>
              <a:rPr lang="en-US" altLang="de-DE" b="1" kern="0" dirty="0">
                <a:solidFill>
                  <a:srgbClr val="00CC00"/>
                </a:solidFill>
                <a:sym typeface="Wingdings"/>
              </a:rPr>
              <a:t>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)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physics   (randomized pert. </a:t>
            </a:r>
            <a:r>
              <a:rPr lang="en-US" altLang="de-DE" b="1" kern="0" dirty="0" smtClean="0">
                <a:solidFill>
                  <a:srgbClr val="00CC00"/>
                </a:solidFill>
                <a:latin typeface="Arial"/>
              </a:rPr>
              <a:t>(</a:t>
            </a:r>
            <a:r>
              <a:rPr lang="en-US" altLang="de-DE" b="1" kern="0" dirty="0" smtClean="0">
                <a:solidFill>
                  <a:srgbClr val="00CC00"/>
                </a:solidFill>
                <a:sym typeface="Wingdings"/>
              </a:rPr>
              <a:t>)</a:t>
            </a:r>
            <a:r>
              <a:rPr lang="en-US" altLang="de-DE" b="1" kern="0" dirty="0" smtClean="0">
                <a:solidFill>
                  <a:srgbClr val="2D4B9B"/>
                </a:solidFill>
                <a:sym typeface="Wingdings"/>
              </a:rPr>
              <a:t> 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)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>
                <a:solidFill>
                  <a:srgbClr val="2D4B9B"/>
                </a:solidFill>
              </a:rPr>
              <a:t>IC 	      (KENDA    </a:t>
            </a:r>
            <a:r>
              <a:rPr lang="en-US" altLang="de-DE" b="1" kern="0" dirty="0">
                <a:solidFill>
                  <a:srgbClr val="00CC00"/>
                </a:solidFill>
                <a:sym typeface="Wingdings"/>
              </a:rPr>
              <a:t></a:t>
            </a:r>
            <a:r>
              <a:rPr lang="en-US" altLang="de-DE" b="1" kern="0" dirty="0">
                <a:solidFill>
                  <a:schemeClr val="tx2"/>
                </a:solidFill>
                <a:sym typeface="Wingdings"/>
              </a:rPr>
              <a:t> /</a:t>
            </a:r>
            <a:r>
              <a:rPr lang="en-US" altLang="de-DE" b="1" kern="0" dirty="0">
                <a:solidFill>
                  <a:srgbClr val="FF0000"/>
                </a:solidFill>
                <a:sym typeface="Wingdings"/>
              </a:rPr>
              <a:t> </a:t>
            </a:r>
            <a:r>
              <a:rPr lang="en-US" altLang="de-DE" b="1" kern="0" dirty="0">
                <a:solidFill>
                  <a:schemeClr val="tx2"/>
                </a:solidFill>
                <a:sym typeface="Wingdings"/>
              </a:rPr>
              <a:t> /</a:t>
            </a:r>
            <a:r>
              <a:rPr lang="en-US" altLang="de-DE" b="1" kern="0" dirty="0">
                <a:solidFill>
                  <a:srgbClr val="FF0000"/>
                </a:solidFill>
                <a:sym typeface="Wingdings"/>
              </a:rPr>
              <a:t> </a:t>
            </a:r>
            <a:r>
              <a:rPr lang="en-US" altLang="de-DE" b="1" kern="0" dirty="0">
                <a:solidFill>
                  <a:schemeClr val="tx2"/>
                </a:solidFill>
                <a:sym typeface="Wingdings"/>
              </a:rPr>
              <a:t> / </a:t>
            </a:r>
            <a:r>
              <a:rPr lang="en-US" altLang="de-DE" b="1" kern="0" dirty="0">
                <a:solidFill>
                  <a:srgbClr val="00CC00"/>
                </a:solidFill>
                <a:sym typeface="Wingdings"/>
              </a:rPr>
              <a:t></a:t>
            </a:r>
            <a:r>
              <a:rPr lang="en-US" altLang="de-DE" b="1" kern="0" dirty="0">
                <a:solidFill>
                  <a:srgbClr val="2D4B9B"/>
                </a:solidFill>
              </a:rPr>
              <a:t>)         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>
                <a:solidFill>
                  <a:srgbClr val="2D4B9B"/>
                </a:solidFill>
              </a:rPr>
              <a:t>pre-operational: October </a:t>
            </a:r>
            <a:r>
              <a:rPr lang="en-US" altLang="de-DE" b="1" kern="0" dirty="0" smtClean="0">
                <a:solidFill>
                  <a:srgbClr val="2D4B9B"/>
                </a:solidFill>
              </a:rPr>
              <a:t>2019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operational in Q4 2020	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de-DE" b="1" i="1" kern="0" dirty="0" smtClean="0">
              <a:solidFill>
                <a:srgbClr val="2D4B9B"/>
              </a:solidFill>
              <a:latin typeface="Arial"/>
            </a:endParaRP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1416186" y="4234648"/>
            <a:ext cx="3659870" cy="1282584"/>
          </a:xfrm>
          <a:prstGeom prst="rect">
            <a:avLst/>
          </a:prstGeom>
          <a:noFill/>
          <a:ln w="254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8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COSMO-D2-EPS vs. ICON-LAM-EPS  </a:t>
            </a:r>
            <a:r>
              <a:rPr lang="de-DE" sz="2400" i="1" dirty="0" err="1" smtClean="0">
                <a:solidFill>
                  <a:schemeClr val="tx2"/>
                </a:solidFill>
              </a:rPr>
              <a:t>physics</a:t>
            </a:r>
            <a:r>
              <a:rPr lang="de-DE" sz="2400" i="1" dirty="0" smtClean="0">
                <a:solidFill>
                  <a:schemeClr val="tx2"/>
                </a:solidFill>
              </a:rPr>
              <a:t> (</a:t>
            </a:r>
            <a:r>
              <a:rPr lang="de-DE" sz="2400" i="1" dirty="0" err="1" smtClean="0">
                <a:solidFill>
                  <a:schemeClr val="tx2"/>
                </a:solidFill>
              </a:rPr>
              <a:t>perturbations</a:t>
            </a:r>
            <a:r>
              <a:rPr lang="de-DE" sz="2400" i="1" dirty="0" smtClean="0">
                <a:solidFill>
                  <a:schemeClr val="tx2"/>
                </a:solidFill>
              </a:rPr>
              <a:t>)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395288" y="1847304"/>
            <a:ext cx="7921128" cy="4318000"/>
          </a:xfrm>
        </p:spPr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most aspects of physics parametrizations did not change substantially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many parameters can be perturbed analogously in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ICON-LAM-EPS as in COSMO-D2-EPS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(still, those parameters needed a tuning for optimization)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some parameters had to be adjusted to changes in the parametrization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(i.e. dependence of vertical diffusion on the Richardson number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affects the appropriate range of values for </a:t>
            </a:r>
            <a:r>
              <a:rPr lang="en-GB" sz="1800" dirty="0" err="1" smtClean="0">
                <a:solidFill>
                  <a:schemeClr val="tx2"/>
                </a:solidFill>
              </a:rPr>
              <a:t>tkhmin</a:t>
            </a:r>
            <a:r>
              <a:rPr lang="en-GB" sz="1800" dirty="0" smtClean="0">
                <a:solidFill>
                  <a:schemeClr val="tx2"/>
                </a:solidFill>
              </a:rPr>
              <a:t> / </a:t>
            </a:r>
            <a:r>
              <a:rPr lang="en-GB" sz="1800" dirty="0" err="1" smtClean="0">
                <a:solidFill>
                  <a:schemeClr val="tx2"/>
                </a:solidFill>
              </a:rPr>
              <a:t>tkmmin</a:t>
            </a:r>
            <a:r>
              <a:rPr lang="en-GB" sz="1800" dirty="0" smtClean="0">
                <a:solidFill>
                  <a:schemeClr val="tx2"/>
                </a:solidFill>
              </a:rPr>
              <a:t>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few replacements of parameters due to changes in parametrizations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(radiation/cloud cover -&gt; i.e. </a:t>
            </a:r>
            <a:r>
              <a:rPr lang="en-GB" sz="1800" dirty="0" err="1" smtClean="0">
                <a:solidFill>
                  <a:schemeClr val="tx2"/>
                </a:solidFill>
              </a:rPr>
              <a:t>radqc_fact</a:t>
            </a:r>
            <a:r>
              <a:rPr lang="en-GB" sz="1800" dirty="0" smtClean="0">
                <a:solidFill>
                  <a:schemeClr val="tx2"/>
                </a:solidFill>
              </a:rPr>
              <a:t> vs. </a:t>
            </a:r>
            <a:r>
              <a:rPr lang="en-GB" sz="1800" dirty="0" err="1" smtClean="0">
                <a:solidFill>
                  <a:schemeClr val="tx2"/>
                </a:solidFill>
              </a:rPr>
              <a:t>box_liq</a:t>
            </a:r>
            <a:r>
              <a:rPr lang="en-GB" sz="1800" dirty="0" smtClean="0">
                <a:solidFill>
                  <a:schemeClr val="tx2"/>
                </a:solidFill>
              </a:rPr>
              <a:t>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f</a:t>
            </a:r>
            <a:r>
              <a:rPr lang="en-GB" sz="1800" dirty="0" smtClean="0">
                <a:solidFill>
                  <a:schemeClr val="tx2"/>
                </a:solidFill>
              </a:rPr>
              <a:t>ew parameters added to perturbations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12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5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5" y="1106155"/>
            <a:ext cx="836257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COSMO-D2-EPS / </a:t>
            </a:r>
            <a:r>
              <a:rPr lang="de-DE" sz="2400" b="1" dirty="0" smtClean="0">
                <a:solidFill>
                  <a:srgbClr val="FF0000"/>
                </a:solidFill>
              </a:rPr>
              <a:t>ICON-LAM-EPS</a:t>
            </a:r>
            <a:r>
              <a:rPr lang="de-DE" sz="2400" b="1" dirty="0" smtClean="0">
                <a:solidFill>
                  <a:schemeClr val="tx2"/>
                </a:solidFill>
              </a:rPr>
              <a:t>   </a:t>
            </a:r>
            <a:r>
              <a:rPr lang="de-DE" sz="2400" i="1" dirty="0" err="1" smtClean="0">
                <a:solidFill>
                  <a:schemeClr val="tx2"/>
                </a:solidFill>
              </a:rPr>
              <a:t>perturbation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approach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sp>
        <p:nvSpPr>
          <p:cNvPr id="5" name="Foliennummernplatzhalter 2"/>
          <p:cNvSpPr txBox="1">
            <a:spLocks/>
          </p:cNvSpPr>
          <p:nvPr/>
        </p:nvSpPr>
        <p:spPr bwMode="auto">
          <a:xfrm>
            <a:off x="8283575" y="6381750"/>
            <a:ext cx="465138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0" latinLnBrk="0" hangingPunct="0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5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sp>
        <p:nvSpPr>
          <p:cNvPr id="11" name="Inhaltsplatzhalter 1"/>
          <p:cNvSpPr>
            <a:spLocks noGrp="1"/>
          </p:cNvSpPr>
          <p:nvPr>
            <p:ph idx="1"/>
          </p:nvPr>
        </p:nvSpPr>
        <p:spPr>
          <a:xfrm>
            <a:off x="395288" y="1826139"/>
            <a:ext cx="8748712" cy="4318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2-3 different values for each of </a:t>
            </a:r>
            <a:r>
              <a:rPr lang="en-GB" sz="1800" dirty="0" smtClean="0">
                <a:solidFill>
                  <a:schemeClr val="tx2"/>
                </a:solidFill>
              </a:rPr>
              <a:t>12 /</a:t>
            </a:r>
            <a:r>
              <a:rPr lang="en-GB" sz="1800" dirty="0" smtClean="0">
                <a:solidFill>
                  <a:srgbClr val="FF0000"/>
                </a:solidFill>
              </a:rPr>
              <a:t>17</a:t>
            </a:r>
            <a:r>
              <a:rPr lang="en-GB" sz="1800" dirty="0" smtClean="0">
                <a:solidFill>
                  <a:schemeClr val="tx2"/>
                </a:solidFill>
              </a:rPr>
              <a:t> parameters</a:t>
            </a:r>
            <a:endParaRPr lang="en-GB" sz="1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each parameter is perturbed in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exactly / </a:t>
            </a:r>
            <a:r>
              <a:rPr lang="en-GB" sz="1800" dirty="0" smtClean="0">
                <a:solidFill>
                  <a:srgbClr val="FF0000"/>
                </a:solidFill>
              </a:rPr>
              <a:t>statistically </a:t>
            </a:r>
            <a:br>
              <a:rPr lang="en-GB" sz="1800" dirty="0" smtClean="0">
                <a:solidFill>
                  <a:srgbClr val="FF0000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50% of the members of each model run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for each parameter </a:t>
            </a:r>
            <a:r>
              <a:rPr lang="en-GB" sz="1800" dirty="0" smtClean="0">
                <a:solidFill>
                  <a:schemeClr val="tx2"/>
                </a:solidFill>
              </a:rPr>
              <a:t>separately: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b="1" dirty="0" smtClean="0">
                <a:solidFill>
                  <a:schemeClr val="tx2"/>
                </a:solidFill>
              </a:rPr>
              <a:t>random </a:t>
            </a:r>
            <a:r>
              <a:rPr lang="en-GB" sz="1800" b="1" dirty="0">
                <a:solidFill>
                  <a:schemeClr val="tx2"/>
                </a:solidFill>
              </a:rPr>
              <a:t>selection </a:t>
            </a:r>
            <a:r>
              <a:rPr lang="en-GB" sz="1800" dirty="0">
                <a:solidFill>
                  <a:schemeClr val="tx2"/>
                </a:solidFill>
              </a:rPr>
              <a:t>of </a:t>
            </a:r>
            <a:r>
              <a:rPr lang="en-GB" sz="1800" dirty="0" smtClean="0">
                <a:solidFill>
                  <a:schemeClr val="tx2"/>
                </a:solidFill>
              </a:rPr>
              <a:t>members which are perturbed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(but different approaches for COSMO-D2-EPS / </a:t>
            </a:r>
            <a:r>
              <a:rPr lang="en-GB" sz="1800" dirty="0" smtClean="0">
                <a:solidFill>
                  <a:srgbClr val="FF0000"/>
                </a:solidFill>
              </a:rPr>
              <a:t>ICON-LAM-EPS</a:t>
            </a:r>
            <a:r>
              <a:rPr lang="en-GB" sz="1800" dirty="0" smtClean="0">
                <a:solidFill>
                  <a:schemeClr val="tx2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no restriction in the combination of perturbed parameters in a single member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>
                <a:solidFill>
                  <a:schemeClr val="tx2"/>
                </a:solidFill>
              </a:rPr>
              <a:t>(COSMO-D2-EPS / </a:t>
            </a:r>
            <a:r>
              <a:rPr lang="en-GB" sz="1800" dirty="0">
                <a:solidFill>
                  <a:srgbClr val="FF0000"/>
                </a:solidFill>
              </a:rPr>
              <a:t>ICON-LAM-EPS</a:t>
            </a:r>
            <a:r>
              <a:rPr lang="en-GB" sz="1800" dirty="0" smtClean="0">
                <a:solidFill>
                  <a:schemeClr val="tx2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random selection done independently for </a:t>
            </a:r>
            <a:r>
              <a:rPr lang="en-GB" sz="1800" dirty="0">
                <a:solidFill>
                  <a:schemeClr val="tx2"/>
                </a:solidFill>
              </a:rPr>
              <a:t>each forecast </a:t>
            </a:r>
            <a:r>
              <a:rPr lang="en-GB" sz="1800" dirty="0" smtClean="0">
                <a:solidFill>
                  <a:schemeClr val="tx2"/>
                </a:solidFill>
              </a:rPr>
              <a:t>start </a:t>
            </a:r>
            <a:r>
              <a:rPr lang="en-GB" sz="1800" dirty="0">
                <a:solidFill>
                  <a:schemeClr val="tx2"/>
                </a:solidFill>
              </a:rPr>
              <a:t/>
            </a:r>
            <a:br>
              <a:rPr lang="en-GB" sz="1800" dirty="0">
                <a:solidFill>
                  <a:schemeClr val="tx2"/>
                </a:solidFill>
              </a:rPr>
            </a:br>
            <a:r>
              <a:rPr lang="en-GB" sz="1800" dirty="0">
                <a:solidFill>
                  <a:schemeClr val="tx2"/>
                </a:solidFill>
              </a:rPr>
              <a:t>(COSMO-D2-EPS / </a:t>
            </a:r>
            <a:r>
              <a:rPr lang="en-GB" sz="1800" dirty="0">
                <a:solidFill>
                  <a:srgbClr val="FF0000"/>
                </a:solidFill>
              </a:rPr>
              <a:t>ICON-LAM-EPS</a:t>
            </a:r>
            <a:r>
              <a:rPr lang="en-GB" sz="1800" dirty="0">
                <a:solidFill>
                  <a:schemeClr val="tx2"/>
                </a:solidFill>
              </a:rPr>
              <a:t>)</a:t>
            </a:r>
            <a:endParaRPr lang="en-GB" sz="18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selected parameter values stay fixed over the forecast </a:t>
            </a:r>
            <a:r>
              <a:rPr lang="en-GB" sz="1800" dirty="0">
                <a:solidFill>
                  <a:schemeClr val="tx2"/>
                </a:solidFill>
              </a:rPr>
              <a:t>range</a:t>
            </a:r>
            <a:br>
              <a:rPr lang="en-GB" sz="1800" dirty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(COSMO-D2-EPS </a:t>
            </a:r>
            <a:r>
              <a:rPr lang="en-GB" sz="1800" dirty="0">
                <a:solidFill>
                  <a:schemeClr val="tx2"/>
                </a:solidFill>
              </a:rPr>
              <a:t>/ </a:t>
            </a:r>
            <a:r>
              <a:rPr lang="en-GB" sz="1800" dirty="0">
                <a:solidFill>
                  <a:srgbClr val="FF0000"/>
                </a:solidFill>
              </a:rPr>
              <a:t>ICON-LAM-EPS</a:t>
            </a:r>
            <a:r>
              <a:rPr lang="en-GB" sz="1800" dirty="0">
                <a:solidFill>
                  <a:schemeClr val="tx2"/>
                </a:solidFill>
              </a:rPr>
              <a:t>)</a:t>
            </a:r>
            <a:endParaRPr lang="en-GB" sz="1800" dirty="0" smtClean="0">
              <a:solidFill>
                <a:schemeClr val="tx2"/>
              </a:solidFill>
            </a:endParaRP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309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6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3939487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>
            <a:off x="1475656" y="3013730"/>
            <a:ext cx="7560840" cy="1567398"/>
            <a:chOff x="1475656" y="3013730"/>
            <a:chExt cx="7560840" cy="1567398"/>
          </a:xfrm>
        </p:grpSpPr>
        <p:sp>
          <p:nvSpPr>
            <p:cNvPr id="3" name="Rechteck 2"/>
            <p:cNvSpPr/>
            <p:nvPr/>
          </p:nvSpPr>
          <p:spPr bwMode="auto">
            <a:xfrm>
              <a:off x="8316416" y="3013730"/>
              <a:ext cx="720080" cy="241551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" name="Gerade Verbindung mit Pfeil 11"/>
            <p:cNvCxnSpPr>
              <a:stCxn id="3" idx="1"/>
            </p:cNvCxnSpPr>
            <p:nvPr/>
          </p:nvCxnSpPr>
          <p:spPr bwMode="auto">
            <a:xfrm flipH="1">
              <a:off x="1475656" y="3134506"/>
              <a:ext cx="6840760" cy="101457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Gerade Verbindung mit Pfeil 13"/>
            <p:cNvCxnSpPr>
              <a:stCxn id="3" idx="1"/>
            </p:cNvCxnSpPr>
            <p:nvPr/>
          </p:nvCxnSpPr>
          <p:spPr bwMode="auto">
            <a:xfrm flipH="1">
              <a:off x="1475656" y="3134506"/>
              <a:ext cx="6840760" cy="144662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Gerade Verbindung mit Pfeil 15"/>
            <p:cNvCxnSpPr>
              <a:stCxn id="3" idx="1"/>
            </p:cNvCxnSpPr>
            <p:nvPr/>
          </p:nvCxnSpPr>
          <p:spPr bwMode="auto">
            <a:xfrm flipH="1">
              <a:off x="3419872" y="3134506"/>
              <a:ext cx="4896544" cy="50728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Gerade Verbindung mit Pfeil 17"/>
            <p:cNvCxnSpPr>
              <a:stCxn id="3" idx="1"/>
            </p:cNvCxnSpPr>
            <p:nvPr/>
          </p:nvCxnSpPr>
          <p:spPr bwMode="auto">
            <a:xfrm flipH="1">
              <a:off x="3635896" y="3134506"/>
              <a:ext cx="4680520" cy="79855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Gerade Verbindung mit Pfeil 19"/>
            <p:cNvCxnSpPr>
              <a:stCxn id="3" idx="1"/>
            </p:cNvCxnSpPr>
            <p:nvPr/>
          </p:nvCxnSpPr>
          <p:spPr bwMode="auto">
            <a:xfrm flipH="1">
              <a:off x="5436096" y="3134506"/>
              <a:ext cx="2880320" cy="79855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Gerade Verbindung mit Pfeil 21"/>
            <p:cNvCxnSpPr>
              <a:stCxn id="3" idx="1"/>
            </p:cNvCxnSpPr>
            <p:nvPr/>
          </p:nvCxnSpPr>
          <p:spPr bwMode="auto">
            <a:xfrm flipH="1">
              <a:off x="5292080" y="3134506"/>
              <a:ext cx="3024336" cy="123059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9" name="Gruppieren 38"/>
          <p:cNvGrpSpPr/>
          <p:nvPr/>
        </p:nvGrpSpPr>
        <p:grpSpPr>
          <a:xfrm>
            <a:off x="827584" y="3933056"/>
            <a:ext cx="8208912" cy="648072"/>
            <a:chOff x="827584" y="3933056"/>
            <a:chExt cx="8208912" cy="648072"/>
          </a:xfrm>
        </p:grpSpPr>
        <p:sp>
          <p:nvSpPr>
            <p:cNvPr id="27" name="Rechteck 26"/>
            <p:cNvSpPr/>
            <p:nvPr/>
          </p:nvSpPr>
          <p:spPr bwMode="auto">
            <a:xfrm>
              <a:off x="8316416" y="4326652"/>
              <a:ext cx="720080" cy="241551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2" name="Gerade Verbindung mit Pfeil 31"/>
            <p:cNvCxnSpPr>
              <a:stCxn id="27" idx="1"/>
            </p:cNvCxnSpPr>
            <p:nvPr/>
          </p:nvCxnSpPr>
          <p:spPr bwMode="auto">
            <a:xfrm flipH="1" flipV="1">
              <a:off x="5976156" y="3933056"/>
              <a:ext cx="2340260" cy="51437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mit Pfeil 32"/>
            <p:cNvCxnSpPr>
              <a:stCxn id="27" idx="1"/>
            </p:cNvCxnSpPr>
            <p:nvPr/>
          </p:nvCxnSpPr>
          <p:spPr bwMode="auto">
            <a:xfrm flipH="1">
              <a:off x="5580112" y="4447428"/>
              <a:ext cx="2736304" cy="1337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mit Pfeil 35"/>
            <p:cNvCxnSpPr/>
            <p:nvPr/>
          </p:nvCxnSpPr>
          <p:spPr bwMode="auto">
            <a:xfrm flipH="1" flipV="1">
              <a:off x="827584" y="4326652"/>
              <a:ext cx="7488832" cy="12723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9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735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7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3999" cy="3939487"/>
          </a:xfrm>
          <a:prstGeom prst="rect">
            <a:avLst/>
          </a:prstGeom>
        </p:spPr>
      </p:pic>
      <p:grpSp>
        <p:nvGrpSpPr>
          <p:cNvPr id="18" name="Gruppieren 17"/>
          <p:cNvGrpSpPr/>
          <p:nvPr/>
        </p:nvGrpSpPr>
        <p:grpSpPr>
          <a:xfrm>
            <a:off x="4067944" y="3606572"/>
            <a:ext cx="4968552" cy="919326"/>
            <a:chOff x="4067944" y="3606572"/>
            <a:chExt cx="4968552" cy="919326"/>
          </a:xfrm>
        </p:grpSpPr>
        <p:sp>
          <p:nvSpPr>
            <p:cNvPr id="7" name="Rechteck 6"/>
            <p:cNvSpPr/>
            <p:nvPr/>
          </p:nvSpPr>
          <p:spPr bwMode="auto">
            <a:xfrm>
              <a:off x="8316416" y="3606572"/>
              <a:ext cx="720080" cy="241551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0" name="Gerade Verbindung mit Pfeil 9"/>
            <p:cNvCxnSpPr>
              <a:stCxn id="7" idx="1"/>
            </p:cNvCxnSpPr>
            <p:nvPr/>
          </p:nvCxnSpPr>
          <p:spPr bwMode="auto">
            <a:xfrm flipH="1">
              <a:off x="4067944" y="3727348"/>
              <a:ext cx="4248472" cy="34972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Gerade Verbindung mit Pfeil 10"/>
            <p:cNvCxnSpPr>
              <a:stCxn id="7" idx="1"/>
            </p:cNvCxnSpPr>
            <p:nvPr/>
          </p:nvCxnSpPr>
          <p:spPr bwMode="auto">
            <a:xfrm flipH="1">
              <a:off x="4139952" y="3727348"/>
              <a:ext cx="4176464" cy="79855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Gerade Verbindung mit Pfeil 11"/>
            <p:cNvCxnSpPr>
              <a:stCxn id="7" idx="1"/>
            </p:cNvCxnSpPr>
            <p:nvPr/>
          </p:nvCxnSpPr>
          <p:spPr bwMode="auto">
            <a:xfrm flipH="1" flipV="1">
              <a:off x="5004048" y="3727347"/>
              <a:ext cx="3312368" cy="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Gerade Verbindung mit Pfeil 12"/>
            <p:cNvCxnSpPr>
              <a:stCxn id="7" idx="1"/>
            </p:cNvCxnSpPr>
            <p:nvPr/>
          </p:nvCxnSpPr>
          <p:spPr bwMode="auto">
            <a:xfrm flipH="1">
              <a:off x="4860032" y="3727348"/>
              <a:ext cx="3456384" cy="17486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uppieren 21"/>
          <p:cNvGrpSpPr/>
          <p:nvPr/>
        </p:nvGrpSpPr>
        <p:grpSpPr>
          <a:xfrm>
            <a:off x="7634788" y="3958223"/>
            <a:ext cx="1475656" cy="288032"/>
            <a:chOff x="7668344" y="3958223"/>
            <a:chExt cx="1475656" cy="288032"/>
          </a:xfrm>
        </p:grpSpPr>
        <p:sp>
          <p:nvSpPr>
            <p:cNvPr id="17" name="Rechteck 16"/>
            <p:cNvSpPr/>
            <p:nvPr/>
          </p:nvSpPr>
          <p:spPr bwMode="auto">
            <a:xfrm>
              <a:off x="8423920" y="4064325"/>
              <a:ext cx="720080" cy="18193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" name="Gerade Verbindung mit Pfeil 19"/>
            <p:cNvCxnSpPr>
              <a:stCxn id="17" idx="1"/>
            </p:cNvCxnSpPr>
            <p:nvPr/>
          </p:nvCxnSpPr>
          <p:spPr bwMode="auto">
            <a:xfrm flipH="1" flipV="1">
              <a:off x="7668344" y="3958223"/>
              <a:ext cx="755576" cy="197067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9" name="Gruppieren 38"/>
          <p:cNvGrpSpPr/>
          <p:nvPr/>
        </p:nvGrpSpPr>
        <p:grpSpPr>
          <a:xfrm>
            <a:off x="4067944" y="3238681"/>
            <a:ext cx="5035509" cy="1287217"/>
            <a:chOff x="4067944" y="3238681"/>
            <a:chExt cx="5035509" cy="1287217"/>
          </a:xfrm>
        </p:grpSpPr>
        <p:sp>
          <p:nvSpPr>
            <p:cNvPr id="24" name="Rechteck 23"/>
            <p:cNvSpPr/>
            <p:nvPr/>
          </p:nvSpPr>
          <p:spPr bwMode="auto">
            <a:xfrm>
              <a:off x="8383373" y="3238681"/>
              <a:ext cx="720080" cy="18193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5" name="Gerade Verbindung mit Pfeil 24"/>
            <p:cNvCxnSpPr>
              <a:stCxn id="24" idx="1"/>
            </p:cNvCxnSpPr>
            <p:nvPr/>
          </p:nvCxnSpPr>
          <p:spPr bwMode="auto">
            <a:xfrm flipH="1">
              <a:off x="4860033" y="3329646"/>
              <a:ext cx="3523340" cy="315378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mit Pfeil 30"/>
            <p:cNvCxnSpPr>
              <a:stCxn id="24" idx="1"/>
            </p:cNvCxnSpPr>
            <p:nvPr/>
          </p:nvCxnSpPr>
          <p:spPr bwMode="auto">
            <a:xfrm flipH="1">
              <a:off x="6084168" y="3329646"/>
              <a:ext cx="2299205" cy="518477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mit Pfeil 34"/>
            <p:cNvCxnSpPr/>
            <p:nvPr/>
          </p:nvCxnSpPr>
          <p:spPr bwMode="auto">
            <a:xfrm flipH="1">
              <a:off x="4067944" y="3329646"/>
              <a:ext cx="4315430" cy="1196252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9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5701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8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76424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ICON-LAM-EPS 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perturbed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parameters</a:t>
            </a:r>
            <a:r>
              <a:rPr lang="de-DE" sz="2400" i="1" dirty="0" smtClean="0">
                <a:solidFill>
                  <a:schemeClr val="tx2"/>
                </a:solidFill>
              </a:rPr>
              <a:t> (</a:t>
            </a:r>
            <a:r>
              <a:rPr lang="de-DE" sz="2400" i="1" dirty="0" err="1" smtClean="0">
                <a:solidFill>
                  <a:schemeClr val="tx2"/>
                </a:solidFill>
              </a:rPr>
              <a:t>test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phase</a:t>
            </a:r>
            <a:r>
              <a:rPr lang="de-DE" sz="2400" i="1" dirty="0" smtClean="0">
                <a:solidFill>
                  <a:schemeClr val="tx2"/>
                </a:solidFill>
              </a:rPr>
              <a:t>)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336213"/>
              </p:ext>
            </p:extLst>
          </p:nvPr>
        </p:nvGraphicFramePr>
        <p:xfrm>
          <a:off x="323528" y="1700808"/>
          <a:ext cx="7776864" cy="43445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96144"/>
                <a:gridCol w="1296144"/>
                <a:gridCol w="2520280"/>
                <a:gridCol w="864096"/>
                <a:gridCol w="936104"/>
                <a:gridCol w="86409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CD2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ICON-LAM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meaning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default</a:t>
                      </a: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900" dirty="0" smtClean="0"/>
                        <a:t>(ICON-LAM)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-</a:t>
                      </a:r>
                      <a:r>
                        <a:rPr lang="de-DE" sz="2000" dirty="0" smtClean="0"/>
                        <a:t/>
                      </a:r>
                      <a:br>
                        <a:rPr lang="de-DE" sz="20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+</a:t>
                      </a:r>
                      <a:br>
                        <a:rPr lang="de-DE" sz="14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a_stab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a_stab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stability correction of turbulent length scale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-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1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c_diff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c_diff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length scale factor for</a:t>
                      </a:r>
                      <a:br>
                        <a:rPr lang="en-US" sz="1400" b="0" dirty="0" smtClean="0"/>
                      </a:br>
                      <a:r>
                        <a:rPr lang="en-US" sz="1400" b="0" dirty="0" smtClean="0"/>
                        <a:t>vertical diffusion of TKE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0.2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0.1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0.4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q_crit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q_crit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critical value for normalized super-saturation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2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-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3.5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tur_len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tur_len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asymptotic</a:t>
                      </a:r>
                      <a:r>
                        <a:rPr lang="de-DE" sz="1400" b="0" dirty="0" smtClean="0"/>
                        <a:t> maximal </a:t>
                      </a:r>
                      <a:br>
                        <a:rPr lang="de-DE" sz="1400" b="0" dirty="0" smtClean="0"/>
                      </a:br>
                      <a:r>
                        <a:rPr lang="de-DE" sz="1400" b="0" dirty="0" smtClean="0"/>
                        <a:t>turbulent </a:t>
                      </a:r>
                      <a:r>
                        <a:rPr lang="de-DE" sz="1400" b="0" dirty="0" err="1" smtClean="0"/>
                        <a:t>distance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300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250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350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rlam_heat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rlam_heat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scaling factor of the laminar boundary layer for heat</a:t>
                      </a:r>
                      <a:br>
                        <a:rPr lang="en-US" sz="1400" b="0" dirty="0" smtClean="0"/>
                      </a:br>
                      <a:r>
                        <a:rPr lang="en-US" sz="1400" b="0" dirty="0" smtClean="0">
                          <a:solidFill>
                            <a:schemeClr val="accent2"/>
                          </a:solidFill>
                        </a:rPr>
                        <a:t>(</a:t>
                      </a:r>
                      <a:r>
                        <a:rPr lang="en-US" sz="1400" b="0" dirty="0" err="1" smtClean="0">
                          <a:solidFill>
                            <a:schemeClr val="accent2"/>
                          </a:solidFill>
                        </a:rPr>
                        <a:t>rlam_heat</a:t>
                      </a:r>
                      <a:r>
                        <a:rPr lang="en-US" sz="1400" b="0" dirty="0" smtClean="0">
                          <a:solidFill>
                            <a:schemeClr val="accent2"/>
                          </a:solidFill>
                        </a:rPr>
                        <a:t> × </a:t>
                      </a:r>
                      <a:r>
                        <a:rPr lang="en-US" sz="1400" b="0" dirty="0" err="1" smtClean="0">
                          <a:solidFill>
                            <a:schemeClr val="accent2"/>
                          </a:solidFill>
                        </a:rPr>
                        <a:t>rat_sea</a:t>
                      </a:r>
                      <a:r>
                        <a:rPr lang="en-US" sz="1400" b="0" dirty="0" smtClean="0">
                          <a:solidFill>
                            <a:schemeClr val="accent2"/>
                          </a:solidFill>
                        </a:rPr>
                        <a:t> =7.)</a:t>
                      </a:r>
                      <a:endParaRPr lang="de-DE" sz="1400" b="0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1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0.25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4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thick_sc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tune_rdepths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maximum allowed depth of shallow convection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20000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15000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25000</a:t>
                      </a:r>
                      <a:endParaRPr lang="de-DE" sz="1400" b="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entr_sc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tune_entrorg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err="1" smtClean="0"/>
                        <a:t>Entrainment</a:t>
                      </a:r>
                      <a:r>
                        <a:rPr lang="de-DE" sz="1400" b="0" dirty="0" smtClean="0"/>
                        <a:t> </a:t>
                      </a:r>
                      <a:r>
                        <a:rPr lang="de-DE" sz="1400" b="0" dirty="0" err="1" smtClean="0"/>
                        <a:t>parameter</a:t>
                      </a:r>
                      <a:r>
                        <a:rPr lang="de-DE" sz="1400" b="0" dirty="0" smtClean="0"/>
                        <a:t/>
                      </a:r>
                      <a:br>
                        <a:rPr lang="de-DE" sz="1400" b="0" dirty="0" smtClean="0"/>
                      </a:br>
                      <a:r>
                        <a:rPr lang="de-DE" sz="1400" b="0" dirty="0" smtClean="0"/>
                        <a:t>valid </a:t>
                      </a:r>
                      <a:r>
                        <a:rPr lang="de-DE" sz="1400" b="0" dirty="0" err="1" smtClean="0"/>
                        <a:t>for</a:t>
                      </a:r>
                      <a:r>
                        <a:rPr lang="de-DE" sz="1400" b="0" dirty="0" smtClean="0"/>
                        <a:t> dx=20 km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0.00195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0.00175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0.00215</a:t>
                      </a:r>
                      <a:endParaRPr lang="de-DE" sz="1400" b="0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5" name="Gerade Verbindung 4"/>
          <p:cNvCxnSpPr/>
          <p:nvPr/>
        </p:nvCxnSpPr>
        <p:spPr bwMode="auto">
          <a:xfrm>
            <a:off x="1611283" y="1709197"/>
            <a:ext cx="0" cy="432048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 rot="3475318">
            <a:off x="4299408" y="3576069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i="1" dirty="0" err="1">
                <a:solidFill>
                  <a:srgbClr val="FF0000">
                    <a:alpha val="47000"/>
                  </a:srgbClr>
                </a:solidFill>
              </a:rPr>
              <a:t>c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ould</a:t>
            </a:r>
            <a:r>
              <a:rPr lang="de-DE" sz="5400" b="1" i="1" dirty="0" smtClean="0">
                <a:solidFill>
                  <a:srgbClr val="FF0000">
                    <a:alpha val="47000"/>
                  </a:srgbClr>
                </a:solidFill>
              </a:rPr>
              <a:t> 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change</a:t>
            </a:r>
            <a:endParaRPr lang="de-DE" sz="5400" b="1" i="1" dirty="0">
              <a:solidFill>
                <a:srgbClr val="FF0000">
                  <a:alpha val="47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73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9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76424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ICON-LAM-EPS 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perturbed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parameters</a:t>
            </a:r>
            <a:r>
              <a:rPr lang="de-DE" sz="2400" i="1" dirty="0" smtClean="0">
                <a:solidFill>
                  <a:schemeClr val="tx2"/>
                </a:solidFill>
              </a:rPr>
              <a:t> (</a:t>
            </a:r>
            <a:r>
              <a:rPr lang="de-DE" sz="2400" i="1" dirty="0" err="1" smtClean="0">
                <a:solidFill>
                  <a:schemeClr val="tx2"/>
                </a:solidFill>
              </a:rPr>
              <a:t>test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phase</a:t>
            </a:r>
            <a:r>
              <a:rPr lang="de-DE" sz="2400" i="1" dirty="0" smtClean="0">
                <a:solidFill>
                  <a:schemeClr val="tx2"/>
                </a:solidFill>
              </a:rPr>
              <a:t>)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953127"/>
              </p:ext>
            </p:extLst>
          </p:nvPr>
        </p:nvGraphicFramePr>
        <p:xfrm>
          <a:off x="323528" y="1657712"/>
          <a:ext cx="7776864" cy="43609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0120"/>
                <a:gridCol w="1584176"/>
                <a:gridCol w="2448272"/>
                <a:gridCol w="864096"/>
                <a:gridCol w="936104"/>
                <a:gridCol w="86409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CD2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ICON-LAM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meaning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default</a:t>
                      </a: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900" dirty="0" smtClean="0"/>
                        <a:t>(ICON-LAM)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-</a:t>
                      </a:r>
                      <a:r>
                        <a:rPr lang="de-DE" sz="2000" dirty="0" smtClean="0"/>
                        <a:t/>
                      </a:r>
                      <a:br>
                        <a:rPr lang="de-DE" sz="20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+</a:t>
                      </a:r>
                      <a:br>
                        <a:rPr lang="de-DE" sz="1400" dirty="0" smtClean="0"/>
                      </a:br>
                      <a:r>
                        <a:rPr kumimoji="0" lang="de-DE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(ICON-LAM)</a:t>
                      </a:r>
                      <a:endParaRPr kumimoji="0" lang="de-D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radqc_fact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tune_box_liq</a:t>
                      </a: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&amp;</a:t>
                      </a:r>
                      <a:br>
                        <a:rPr lang="de-DE" sz="1400" dirty="0" smtClean="0"/>
                      </a:br>
                      <a:r>
                        <a:rPr lang="de-DE" sz="1400" dirty="0" err="1" smtClean="0"/>
                        <a:t>tune_box_liq_asy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box width for liquid cloud diagnostic in cloud cover scheme</a:t>
                      </a:r>
                      <a:br>
                        <a:rPr lang="en-US" sz="1400" b="0" dirty="0" smtClean="0"/>
                      </a:br>
                      <a:r>
                        <a:rPr lang="en-US" sz="1400" b="0" dirty="0" smtClean="0"/>
                        <a:t>&amp;</a:t>
                      </a:r>
                      <a:br>
                        <a:rPr lang="en-US" sz="1400" b="0" dirty="0" smtClean="0"/>
                      </a:br>
                      <a:r>
                        <a:rPr lang="en-US" sz="1400" b="0" dirty="0" smtClean="0"/>
                        <a:t>asymmetry factor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0.05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3.25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0.04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3.0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0.06</a:t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/>
                      </a:r>
                      <a:br>
                        <a:rPr lang="de-DE" sz="1400" dirty="0" smtClean="0"/>
                      </a:br>
                      <a:r>
                        <a:rPr lang="de-DE" sz="1400" dirty="0" smtClean="0"/>
                        <a:t>3.5</a:t>
                      </a:r>
                      <a:endParaRPr lang="de-DE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err="1" smtClean="0"/>
                        <a:t>radqi_fact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err="1" smtClean="0"/>
                        <a:t>box_ice</a:t>
                      </a:r>
                      <a:r>
                        <a:rPr lang="de-DE" sz="1400" strike="sngStrike" dirty="0" smtClean="0"/>
                        <a:t/>
                      </a:r>
                      <a:br>
                        <a:rPr lang="de-DE" sz="1400" strike="sngStrike" dirty="0" smtClean="0"/>
                      </a:br>
                      <a:r>
                        <a:rPr lang="de-DE" sz="1400" strike="sngStrike" dirty="0" smtClean="0"/>
                        <a:t>(</a:t>
                      </a:r>
                      <a:r>
                        <a:rPr lang="de-DE" sz="1400" strike="sngStrike" dirty="0" err="1" smtClean="0"/>
                        <a:t>no</a:t>
                      </a:r>
                      <a:r>
                        <a:rPr lang="de-DE" sz="1400" strike="sngStrike" baseline="0" dirty="0" smtClean="0"/>
                        <a:t> </a:t>
                      </a:r>
                      <a:r>
                        <a:rPr lang="de-DE" sz="1400" strike="sngStrike" baseline="0" dirty="0" err="1" smtClean="0"/>
                        <a:t>namelist</a:t>
                      </a:r>
                      <a:r>
                        <a:rPr lang="de-DE" sz="1400" strike="sngStrike" baseline="0" dirty="0" smtClean="0"/>
                        <a:t> </a:t>
                      </a:r>
                      <a:r>
                        <a:rPr lang="de-DE" sz="1400" strike="sngStrike" baseline="0" dirty="0" err="1" smtClean="0"/>
                        <a:t>parameter</a:t>
                      </a:r>
                      <a:r>
                        <a:rPr lang="de-DE" sz="1400" strike="sngStrike" baseline="0" dirty="0" smtClean="0"/>
                        <a:t>)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 strike="sngStrike" dirty="0" smtClean="0"/>
                        <a:t>…</a:t>
                      </a:r>
                      <a:r>
                        <a:rPr lang="de-DE" sz="1400" b="0" strike="sngStrike" dirty="0" err="1" smtClean="0"/>
                        <a:t>ice</a:t>
                      </a:r>
                      <a:endParaRPr lang="de-DE" sz="1400" b="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strike="sngStrike" dirty="0" smtClean="0"/>
                        <a:t>-</a:t>
                      </a:r>
                      <a:endParaRPr lang="de-DE" sz="1400" strike="sngStrik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tkhmin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tkhmin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scaling factor for minimum vertical diffusion coefficient for heat and moisture</a:t>
                      </a:r>
                      <a:endParaRPr lang="de-DE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0.4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0.6</a:t>
                      </a:r>
                      <a:endParaRPr lang="de-DE" sz="14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tkmmin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tkmmin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…</a:t>
                      </a:r>
                      <a:r>
                        <a:rPr lang="de-DE" sz="1400" dirty="0" err="1" smtClean="0"/>
                        <a:t>for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momentum</a:t>
                      </a:r>
                      <a:endParaRPr lang="de-DE" sz="14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0.75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0.6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0.9</a:t>
                      </a:r>
                      <a:endParaRPr lang="de-DE" sz="1400" dirty="0"/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-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tkred_sfc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reduction of minimum diffusion coefficients near the surface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1.0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0.25</a:t>
                      </a:r>
                      <a:endParaRPr lang="de-D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4.0</a:t>
                      </a:r>
                      <a:endParaRPr lang="de-DE" sz="1400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9" name="Gerade Verbindung 8"/>
          <p:cNvCxnSpPr/>
          <p:nvPr/>
        </p:nvCxnSpPr>
        <p:spPr bwMode="auto">
          <a:xfrm>
            <a:off x="1403648" y="1700808"/>
            <a:ext cx="0" cy="432048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2019, </a:t>
            </a:r>
            <a:r>
              <a:rPr lang="de-DE" dirty="0" err="1" smtClean="0">
                <a:solidFill>
                  <a:srgbClr val="000000"/>
                </a:solidFill>
              </a:rPr>
              <a:t>Rome</a:t>
            </a:r>
            <a:r>
              <a:rPr lang="de-DE" dirty="0" smtClean="0">
                <a:solidFill>
                  <a:srgbClr val="000000"/>
                </a:solidFill>
              </a:rPr>
              <a:t>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 rot="3475318">
            <a:off x="4299408" y="3576069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i="1" dirty="0" err="1">
                <a:solidFill>
                  <a:srgbClr val="FF0000">
                    <a:alpha val="47000"/>
                  </a:srgbClr>
                </a:solidFill>
              </a:rPr>
              <a:t>c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ould</a:t>
            </a:r>
            <a:r>
              <a:rPr lang="de-DE" sz="5400" b="1" i="1" dirty="0" smtClean="0">
                <a:solidFill>
                  <a:srgbClr val="FF0000">
                    <a:alpha val="47000"/>
                  </a:srgbClr>
                </a:solidFill>
              </a:rPr>
              <a:t> </a:t>
            </a:r>
            <a:r>
              <a:rPr lang="de-DE" sz="5400" b="1" i="1" dirty="0" err="1" smtClean="0">
                <a:solidFill>
                  <a:srgbClr val="FF0000">
                    <a:alpha val="47000"/>
                  </a:srgbClr>
                </a:solidFill>
              </a:rPr>
              <a:t>change</a:t>
            </a:r>
            <a:endParaRPr lang="de-DE" sz="5400" b="1" i="1" dirty="0">
              <a:solidFill>
                <a:srgbClr val="FF0000">
                  <a:alpha val="47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32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3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WD Standard Master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Microsoft Office PowerPoint</Application>
  <PresentationFormat>Bildschirmpräsentation (4:3)</PresentationFormat>
  <Paragraphs>409</Paragraphs>
  <Slides>27</Slides>
  <Notes>0</Notes>
  <HiddenSlides>6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27</vt:i4>
      </vt:variant>
    </vt:vector>
  </HeadingPairs>
  <TitlesOfParts>
    <vt:vector size="29" baseType="lpstr">
      <vt:lpstr>Design13</vt:lpstr>
      <vt:lpstr>DWD Standard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Gebhardt Christoph</dc:creator>
  <cp:lastModifiedBy> Christoph Gebhardt </cp:lastModifiedBy>
  <cp:revision>751</cp:revision>
  <cp:lastPrinted>2019-09-03T11:37:58Z</cp:lastPrinted>
  <dcterms:created xsi:type="dcterms:W3CDTF">2014-08-26T12:44:51Z</dcterms:created>
  <dcterms:modified xsi:type="dcterms:W3CDTF">2019-09-04T12:25:21Z</dcterms:modified>
</cp:coreProperties>
</file>