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726" r:id="rId4"/>
  </p:sldMasterIdLst>
  <p:notesMasterIdLst>
    <p:notesMasterId r:id="rId31"/>
  </p:notesMasterIdLst>
  <p:handoutMasterIdLst>
    <p:handoutMasterId r:id="rId32"/>
  </p:handoutMasterIdLst>
  <p:sldIdLst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3" r:id="rId26"/>
    <p:sldId id="284" r:id="rId27"/>
    <p:sldId id="273" r:id="rId28"/>
    <p:sldId id="258" r:id="rId29"/>
    <p:sldId id="259" r:id="rId30"/>
  </p:sldIdLst>
  <p:sldSz cx="9144000" cy="5143500" type="screen16x9"/>
  <p:notesSz cx="7023100" cy="9309100"/>
  <p:defaultTextStyle>
    <a:defPPr>
      <a:defRPr lang="de-CH"/>
    </a:defPPr>
    <a:lvl1pPr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urrer Bettina" initials="dub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640000"/>
    <a:srgbClr val="39B1DB"/>
    <a:srgbClr val="60B4B2"/>
    <a:srgbClr val="08CDE8"/>
    <a:srgbClr val="CDCDCD"/>
    <a:srgbClr val="F0494A"/>
    <a:srgbClr val="F3BE91"/>
    <a:srgbClr val="88B0D8"/>
    <a:srgbClr val="F9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1" autoAdjust="0"/>
    <p:restoredTop sz="96023" autoAdjust="0"/>
  </p:normalViewPr>
  <p:slideViewPr>
    <p:cSldViewPr snapToGrid="0" showGuides="1">
      <p:cViewPr>
        <p:scale>
          <a:sx n="80" d="100"/>
          <a:sy n="80" d="100"/>
        </p:scale>
        <p:origin x="-996" y="-240"/>
      </p:cViewPr>
      <p:guideLst>
        <p:guide orient="horz" pos="161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8" d="100"/>
          <a:sy n="78" d="100"/>
        </p:scale>
        <p:origin x="-3318" y="-108"/>
      </p:cViewPr>
      <p:guideLst>
        <p:guide orient="horz" pos="2932"/>
        <p:guide pos="221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9758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9758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fld id="{5539B3AE-4F5B-4C8A-901D-39FC07883C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38045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9758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11163" y="698500"/>
            <a:ext cx="6200775" cy="3489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6415" y="4421824"/>
            <a:ext cx="5150273" cy="4189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noProof="0" smtClean="0"/>
              <a:t>Mastertextformat bearbeiten</a:t>
            </a:r>
          </a:p>
          <a:p>
            <a:pPr lvl="1"/>
            <a:r>
              <a:rPr lang="de-CH" noProof="0" smtClean="0"/>
              <a:t>Zweite Ebene</a:t>
            </a:r>
          </a:p>
          <a:p>
            <a:pPr lvl="2"/>
            <a:r>
              <a:rPr lang="de-CH" noProof="0" smtClean="0"/>
              <a:t>Dritte Ebene</a:t>
            </a:r>
          </a:p>
          <a:p>
            <a:pPr lvl="3"/>
            <a:r>
              <a:rPr lang="de-CH" noProof="0" smtClean="0"/>
              <a:t>Vierte Ebene</a:t>
            </a:r>
          </a:p>
          <a:p>
            <a:pPr lvl="4"/>
            <a:r>
              <a:rPr lang="de-CH" noProof="0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9758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fld id="{A1435824-F435-405F-82FC-C5B86CD5CBFE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705510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w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w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ild 4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85" b="20458"/>
          <a:stretch/>
        </p:blipFill>
        <p:spPr>
          <a:xfrm>
            <a:off x="66261" y="1863884"/>
            <a:ext cx="9011477" cy="3237017"/>
          </a:xfrm>
          <a:prstGeom prst="rect">
            <a:avLst/>
          </a:prstGeom>
        </p:spPr>
      </p:pic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188981" y="3604312"/>
            <a:ext cx="6858000" cy="648000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342900" indent="-342900">
              <a:buNone/>
              <a:defRPr kumimoji="0" lang="de-DE" sz="2200" b="0" i="0" u="none" strike="noStrike" kern="1200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defRPr>
            </a:lvl1pPr>
          </a:lstStyle>
          <a:p>
            <a:pPr marL="0" marR="0" lvl="0" indent="0" defTabSz="68580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tabLst/>
            </a:pPr>
            <a:r>
              <a:rPr lang="en-GB" noProof="0" dirty="0" smtClean="0"/>
              <a:t>Subtitle Arial, 22 point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147051" y="1843923"/>
            <a:ext cx="7617600" cy="1638000"/>
          </a:xfrm>
          <a:prstGeom prst="rect">
            <a:avLst/>
          </a:prstGeom>
        </p:spPr>
        <p:txBody>
          <a:bodyPr/>
          <a:lstStyle>
            <a:lvl1pPr>
              <a:defRPr kumimoji="0" lang="de-DE" sz="5200" b="0" i="0" u="none" strike="noStrike" kern="1200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en-GB" noProof="0" dirty="0" smtClean="0"/>
              <a:t>Presentation Title Arial, 52 point</a:t>
            </a:r>
          </a:p>
        </p:txBody>
      </p:sp>
      <p:sp>
        <p:nvSpPr>
          <p:cNvPr id="9" name="Text Box 32"/>
          <p:cNvSpPr txBox="1">
            <a:spLocks noChangeArrowheads="1"/>
          </p:cNvSpPr>
          <p:nvPr userDrawn="1"/>
        </p:nvSpPr>
        <p:spPr bwMode="auto">
          <a:xfrm>
            <a:off x="4572000" y="378804"/>
            <a:ext cx="3581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5000"/>
              </a:lnSpc>
              <a:spcBef>
                <a:spcPct val="50000"/>
              </a:spcBef>
            </a:pPr>
            <a:r>
              <a:rPr lang="en-GB" sz="800" noProof="0" dirty="0" smtClean="0"/>
              <a:t>Federal Department of Home Affairs FDHA</a:t>
            </a:r>
            <a:br>
              <a:rPr lang="en-GB" sz="800" noProof="0" dirty="0" smtClean="0"/>
            </a:br>
            <a:r>
              <a:rPr lang="en-GB" sz="800" b="1" noProof="0" dirty="0" smtClean="0"/>
              <a:t>Federal Office of Meteorology and Climatology  MeteoSwiss</a:t>
            </a:r>
            <a:endParaRPr lang="en-GB" sz="800" noProof="0" dirty="0"/>
          </a:p>
        </p:txBody>
      </p:sp>
      <p:grpSp>
        <p:nvGrpSpPr>
          <p:cNvPr id="3" name="Gruppieren 2"/>
          <p:cNvGrpSpPr/>
          <p:nvPr userDrawn="1"/>
        </p:nvGrpSpPr>
        <p:grpSpPr>
          <a:xfrm>
            <a:off x="924938" y="362579"/>
            <a:ext cx="2004962" cy="774471"/>
            <a:chOff x="924938" y="362579"/>
            <a:chExt cx="2004962" cy="774471"/>
          </a:xfrm>
        </p:grpSpPr>
        <p:pic>
          <p:nvPicPr>
            <p:cNvPr id="13" name="Picture 41" descr="Bund_e_100%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6000" y="375050"/>
              <a:ext cx="1993900" cy="76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4" descr="Wappen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938" y="362579"/>
              <a:ext cx="292100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7603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 bwMode="auto">
          <a:xfrm>
            <a:off x="0" y="-6410"/>
            <a:ext cx="9162000" cy="5157000"/>
          </a:xfrm>
          <a:prstGeom prst="rect">
            <a:avLst/>
          </a:prstGeom>
          <a:solidFill>
            <a:srgbClr val="7D6E5F">
              <a:lumMod val="60000"/>
              <a:lumOff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100" b="0" i="0" u="none" strike="noStrike" kern="0" cap="none" spc="0" normalizeH="0" baseline="0" noProof="0" dirty="0" smtClean="0">
              <a:ln>
                <a:noFill/>
              </a:ln>
              <a:solidFill>
                <a:srgbClr val="B4A89C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532413" y="1808163"/>
            <a:ext cx="6081933" cy="2133875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lang="de-CH"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 smtClean="0"/>
              <a:t>Statement Arial normal 18. </a:t>
            </a:r>
            <a:r>
              <a:rPr lang="en-GB" noProof="0" dirty="0" err="1" smtClean="0"/>
              <a:t>Feugiamet</a:t>
            </a:r>
            <a:r>
              <a:rPr lang="en-GB" noProof="0" dirty="0" smtClean="0"/>
              <a:t> ad </a:t>
            </a:r>
            <a:r>
              <a:rPr lang="en-GB" noProof="0" dirty="0" err="1" smtClean="0"/>
              <a:t>delisl</a:t>
            </a:r>
            <a:r>
              <a:rPr lang="en-GB" noProof="0" dirty="0" smtClean="0"/>
              <a:t> in </a:t>
            </a:r>
            <a:r>
              <a:rPr lang="en-GB" noProof="0" dirty="0" err="1" smtClean="0"/>
              <a:t>hent</a:t>
            </a:r>
            <a:r>
              <a:rPr lang="en-GB" noProof="0" dirty="0" smtClean="0"/>
              <a:t> ad </a:t>
            </a:r>
            <a:r>
              <a:rPr lang="en-GB" noProof="0" dirty="0" err="1" smtClean="0"/>
              <a:t>estion</a:t>
            </a:r>
            <a:r>
              <a:rPr lang="en-GB" noProof="0" dirty="0" smtClean="0"/>
              <a:t> </a:t>
            </a:r>
            <a:r>
              <a:rPr lang="en-GB" noProof="0" dirty="0" err="1" smtClean="0"/>
              <a:t>hent</a:t>
            </a:r>
            <a:r>
              <a:rPr lang="en-GB" noProof="0" dirty="0" smtClean="0"/>
              <a:t> prat </a:t>
            </a:r>
            <a:r>
              <a:rPr lang="en-GB" noProof="0" dirty="0" err="1" smtClean="0"/>
              <a:t>lortincilit</a:t>
            </a:r>
            <a:r>
              <a:rPr lang="en-GB" noProof="0" dirty="0" smtClean="0"/>
              <a:t> </a:t>
            </a:r>
            <a:r>
              <a:rPr lang="en-GB" noProof="0" dirty="0" err="1" smtClean="0"/>
              <a:t>utem</a:t>
            </a:r>
            <a:r>
              <a:rPr lang="en-GB" noProof="0" dirty="0" smtClean="0"/>
              <a:t> </a:t>
            </a:r>
            <a:r>
              <a:rPr lang="en-GB" noProof="0" dirty="0" err="1" smtClean="0"/>
              <a:t>doloreet</a:t>
            </a:r>
            <a:r>
              <a:rPr lang="en-GB" noProof="0" dirty="0" smtClean="0"/>
              <a:t> </a:t>
            </a:r>
            <a:r>
              <a:rPr lang="en-GB" noProof="0" dirty="0" err="1" smtClean="0"/>
              <a:t>alisis</a:t>
            </a:r>
            <a:r>
              <a:rPr lang="en-GB" noProof="0" dirty="0" smtClean="0"/>
              <a:t> </a:t>
            </a:r>
            <a:r>
              <a:rPr lang="en-GB" noProof="0" dirty="0" err="1" smtClean="0"/>
              <a:t>auguerc</a:t>
            </a:r>
            <a:r>
              <a:rPr lang="en-GB" noProof="0" dirty="0" smtClean="0"/>
              <a:t> </a:t>
            </a:r>
            <a:r>
              <a:rPr lang="en-GB" noProof="0" dirty="0" err="1" smtClean="0"/>
              <a:t>iliquatum</a:t>
            </a:r>
            <a:r>
              <a:rPr lang="en-GB" noProof="0" dirty="0" smtClean="0"/>
              <a:t> </a:t>
            </a:r>
            <a:r>
              <a:rPr lang="en-GB" noProof="0" dirty="0" err="1" smtClean="0"/>
              <a:t>euipsuscilis</a:t>
            </a:r>
            <a:r>
              <a:rPr lang="en-GB" noProof="0" dirty="0" smtClean="0"/>
              <a:t> </a:t>
            </a:r>
            <a:r>
              <a:rPr lang="en-GB" noProof="0" dirty="0" err="1" smtClean="0"/>
              <a:t>augue</a:t>
            </a:r>
            <a:r>
              <a:rPr lang="en-GB" noProof="0" dirty="0" smtClean="0"/>
              <a:t> do </a:t>
            </a:r>
            <a:r>
              <a:rPr lang="en-GB" noProof="0" dirty="0" err="1" smtClean="0"/>
              <a:t>consequipis</a:t>
            </a:r>
            <a:r>
              <a:rPr lang="en-GB" noProof="0" dirty="0" smtClean="0"/>
              <a:t> </a:t>
            </a:r>
            <a:r>
              <a:rPr lang="en-GB" noProof="0" dirty="0" err="1" smtClean="0"/>
              <a:t>nulputpat</a:t>
            </a:r>
            <a:r>
              <a:rPr lang="en-GB" noProof="0" dirty="0" smtClean="0"/>
              <a:t> </a:t>
            </a:r>
            <a:r>
              <a:rPr lang="en-GB" noProof="0" dirty="0" err="1" smtClean="0"/>
              <a:t>lum</a:t>
            </a:r>
            <a:r>
              <a:rPr lang="en-GB" noProof="0" dirty="0" smtClean="0"/>
              <a:t> </a:t>
            </a:r>
            <a:r>
              <a:rPr lang="en-GB" noProof="0" dirty="0" err="1" smtClean="0"/>
              <a:t>dolobore</a:t>
            </a:r>
            <a:r>
              <a:rPr lang="en-GB" noProof="0" dirty="0" smtClean="0"/>
              <a:t> </a:t>
            </a:r>
            <a:r>
              <a:rPr lang="en-GB" noProof="0" dirty="0" err="1" smtClean="0"/>
              <a:t>diodolorem</a:t>
            </a:r>
            <a:r>
              <a:rPr lang="en-GB" noProof="0" dirty="0" smtClean="0"/>
              <a:t> </a:t>
            </a:r>
            <a:r>
              <a:rPr lang="en-GB" noProof="0" dirty="0" err="1" smtClean="0"/>
              <a:t>nullam</a:t>
            </a:r>
            <a:r>
              <a:rPr lang="en-GB" noProof="0" dirty="0" smtClean="0"/>
              <a:t>, </a:t>
            </a:r>
            <a:r>
              <a:rPr lang="en-GB" noProof="0" dirty="0" err="1" smtClean="0"/>
              <a:t>susting</a:t>
            </a:r>
            <a:r>
              <a:rPr lang="en-GB" noProof="0" dirty="0" smtClean="0"/>
              <a:t> </a:t>
            </a:r>
            <a:r>
              <a:rPr lang="en-GB" noProof="0" dirty="0" err="1" smtClean="0"/>
              <a:t>eumsan</a:t>
            </a:r>
            <a:r>
              <a:rPr lang="en-GB" noProof="0" dirty="0" smtClean="0"/>
              <a:t> </a:t>
            </a:r>
            <a:r>
              <a:rPr lang="en-GB" noProof="0" dirty="0" err="1" smtClean="0"/>
              <a:t>veliquismod</a:t>
            </a:r>
            <a:r>
              <a:rPr lang="en-GB" noProof="0" dirty="0" smtClean="0"/>
              <a:t> </a:t>
            </a:r>
            <a:r>
              <a:rPr lang="en-GB" noProof="0" dirty="0" err="1" smtClean="0"/>
              <a:t>mincin</a:t>
            </a:r>
            <a:r>
              <a:rPr lang="en-GB" noProof="0" dirty="0" smtClean="0"/>
              <a:t> </a:t>
            </a:r>
            <a:r>
              <a:rPr lang="en-GB" noProof="0" dirty="0" err="1" smtClean="0"/>
              <a:t>ulluptat</a:t>
            </a:r>
            <a:r>
              <a:rPr lang="en-GB" noProof="0" dirty="0" smtClean="0"/>
              <a:t>. </a:t>
            </a:r>
            <a:r>
              <a:rPr lang="en-GB" noProof="0" dirty="0" err="1" smtClean="0"/>
              <a:t>Nulla</a:t>
            </a:r>
            <a:r>
              <a:rPr lang="en-GB" noProof="0" dirty="0" smtClean="0"/>
              <a:t> </a:t>
            </a:r>
            <a:r>
              <a:rPr lang="en-GB" noProof="0" dirty="0" err="1" smtClean="0"/>
              <a:t>commy</a:t>
            </a:r>
            <a:r>
              <a:rPr lang="en-GB" noProof="0" dirty="0" smtClean="0"/>
              <a:t> </a:t>
            </a:r>
            <a:r>
              <a:rPr lang="en-GB" noProof="0" dirty="0" err="1" smtClean="0"/>
              <a:t>niam</a:t>
            </a:r>
            <a:r>
              <a:rPr lang="en-GB" noProof="0" dirty="0" smtClean="0"/>
              <a:t>, </a:t>
            </a:r>
            <a:r>
              <a:rPr lang="en-GB" noProof="0" dirty="0" err="1" smtClean="0"/>
              <a:t>quismodit</a:t>
            </a:r>
            <a:r>
              <a:rPr lang="en-GB" noProof="0" dirty="0" smtClean="0"/>
              <a:t> </a:t>
            </a:r>
            <a:r>
              <a:rPr lang="en-GB" noProof="0" dirty="0" err="1" smtClean="0"/>
              <a:t>irilit</a:t>
            </a:r>
            <a:r>
              <a:rPr lang="en-GB" noProof="0" dirty="0" smtClean="0"/>
              <a:t> </a:t>
            </a:r>
            <a:r>
              <a:rPr lang="en-GB" noProof="0" dirty="0" err="1" smtClean="0"/>
              <a:t>incinim</a:t>
            </a:r>
            <a:r>
              <a:rPr lang="en-GB" noProof="0" dirty="0" smtClean="0"/>
              <a:t> </a:t>
            </a:r>
            <a:r>
              <a:rPr lang="en-GB" noProof="0" dirty="0" err="1" smtClean="0"/>
              <a:t>velisi</a:t>
            </a:r>
            <a:r>
              <a:rPr lang="en-GB" noProof="0" dirty="0" smtClean="0"/>
              <a:t> </a:t>
            </a:r>
            <a:r>
              <a:rPr lang="en-GB" noProof="0" dirty="0" err="1" smtClean="0"/>
              <a:t>exero</a:t>
            </a:r>
            <a:r>
              <a:rPr lang="en-GB" noProof="0" dirty="0" smtClean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818013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179830" y="1394459"/>
            <a:ext cx="7527926" cy="2484121"/>
          </a:xfrm>
          <a:prstGeom prst="rect">
            <a:avLst/>
          </a:prstGeom>
        </p:spPr>
        <p:txBody>
          <a:bodyPr/>
          <a:lstStyle>
            <a:lvl1pPr marL="266700" marR="0" indent="-2667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  <a:lvl2pPr marL="714375" indent="-257175">
              <a:buClrTx/>
              <a:buFont typeface="Symbol" panose="05050102010706020507" pitchFamily="18" charset="2"/>
              <a:buChar char="-"/>
              <a:defRPr sz="1600" baseline="0"/>
            </a:lvl2pPr>
            <a:lvl3pPr>
              <a:buClrTx/>
              <a:defRPr sz="1600"/>
            </a:lvl3pPr>
          </a:lstStyle>
          <a:p>
            <a:pPr lvl="0"/>
            <a:r>
              <a:rPr lang="en-GB" noProof="0" dirty="0" err="1" smtClean="0"/>
              <a:t>Grundschrift</a:t>
            </a:r>
            <a:r>
              <a:rPr lang="en-GB" noProof="0" dirty="0" smtClean="0"/>
              <a:t> </a:t>
            </a:r>
            <a:r>
              <a:rPr lang="en-GB" noProof="0" dirty="0" err="1" smtClean="0"/>
              <a:t>mit</a:t>
            </a:r>
            <a:r>
              <a:rPr lang="en-GB" noProof="0" dirty="0" smtClean="0"/>
              <a:t> </a:t>
            </a:r>
            <a:r>
              <a:rPr lang="en-GB" noProof="0" dirty="0" err="1" smtClean="0"/>
              <a:t>Aufzählung</a:t>
            </a:r>
            <a:r>
              <a:rPr lang="en-GB" noProof="0" dirty="0" smtClean="0"/>
              <a:t>, Arial normal, 16 </a:t>
            </a:r>
            <a:r>
              <a:rPr lang="en-GB" noProof="0" dirty="0" err="1" smtClean="0"/>
              <a:t>Punkt</a:t>
            </a:r>
            <a:endParaRPr lang="en-GB" noProof="0" dirty="0" smtClean="0"/>
          </a:p>
          <a:p>
            <a:pPr lvl="1"/>
            <a:r>
              <a:rPr lang="en-GB" noProof="0" dirty="0" err="1" smtClean="0"/>
              <a:t>Ebene</a:t>
            </a:r>
            <a:r>
              <a:rPr lang="en-GB" noProof="0" dirty="0" smtClean="0"/>
              <a:t> </a:t>
            </a:r>
            <a:r>
              <a:rPr lang="en-GB" noProof="0" dirty="0" err="1" smtClean="0"/>
              <a:t>zwei</a:t>
            </a:r>
            <a:r>
              <a:rPr lang="en-GB" noProof="0" dirty="0" smtClean="0"/>
              <a:t>, 16 </a:t>
            </a:r>
            <a:r>
              <a:rPr lang="en-GB" noProof="0" dirty="0" err="1" smtClean="0"/>
              <a:t>Punkt</a:t>
            </a:r>
            <a:endParaRPr lang="en-GB" noProof="0" dirty="0" smtClean="0"/>
          </a:p>
          <a:p>
            <a:pPr lvl="2"/>
            <a:endParaRPr lang="en-GB" noProof="0" dirty="0" smtClean="0"/>
          </a:p>
        </p:txBody>
      </p:sp>
      <p:sp>
        <p:nvSpPr>
          <p:cNvPr id="14" name="Titel 3"/>
          <p:cNvSpPr>
            <a:spLocks noGrp="1"/>
          </p:cNvSpPr>
          <p:nvPr>
            <p:ph type="title" hasCustomPrompt="1"/>
          </p:nvPr>
        </p:nvSpPr>
        <p:spPr>
          <a:xfrm>
            <a:off x="1186180" y="185710"/>
            <a:ext cx="7516008" cy="708082"/>
          </a:xfrm>
          <a:prstGeom prst="rect">
            <a:avLst/>
          </a:prstGeom>
        </p:spPr>
        <p:txBody>
          <a:bodyPr/>
          <a:lstStyle>
            <a:lvl1pPr>
              <a:defRPr sz="3200" b="0"/>
            </a:lvl1pPr>
          </a:lstStyle>
          <a:p>
            <a:r>
              <a:rPr lang="en-GB" noProof="0" dirty="0" smtClean="0"/>
              <a:t>Title, Arial, normal, 32 point</a:t>
            </a:r>
          </a:p>
        </p:txBody>
      </p:sp>
      <p:pic>
        <p:nvPicPr>
          <p:cNvPr id="5" name="Bild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85" b="74924"/>
          <a:stretch/>
        </p:blipFill>
        <p:spPr>
          <a:xfrm>
            <a:off x="75165" y="4068473"/>
            <a:ext cx="9037853" cy="1023496"/>
          </a:xfrm>
          <a:prstGeom prst="rect">
            <a:avLst/>
          </a:prstGeom>
        </p:spPr>
      </p:pic>
      <p:pic>
        <p:nvPicPr>
          <p:cNvPr id="7" name="Picture 44" descr="Wappen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32" y="374457"/>
            <a:ext cx="2921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hteck 16"/>
          <p:cNvSpPr/>
          <p:nvPr userDrawn="1"/>
        </p:nvSpPr>
        <p:spPr bwMode="auto">
          <a:xfrm>
            <a:off x="1143070" y="4613704"/>
            <a:ext cx="1320488" cy="27888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8" name="Rechteck 17"/>
          <p:cNvSpPr/>
          <p:nvPr userDrawn="1"/>
        </p:nvSpPr>
        <p:spPr bwMode="auto">
          <a:xfrm>
            <a:off x="1228550" y="4527892"/>
            <a:ext cx="1265367" cy="897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pic>
        <p:nvPicPr>
          <p:cNvPr id="19" name="Bild 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6" t="78006" r="10884"/>
          <a:stretch/>
        </p:blipFill>
        <p:spPr>
          <a:xfrm>
            <a:off x="1254674" y="4630190"/>
            <a:ext cx="1041960" cy="17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533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s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85" b="74924"/>
          <a:stretch/>
        </p:blipFill>
        <p:spPr>
          <a:xfrm>
            <a:off x="75165" y="4068473"/>
            <a:ext cx="9037853" cy="1023496"/>
          </a:xfrm>
          <a:prstGeom prst="rect">
            <a:avLst/>
          </a:prstGeom>
        </p:spPr>
      </p:pic>
      <p:sp>
        <p:nvSpPr>
          <p:cNvPr id="13" name="Rechteck 12"/>
          <p:cNvSpPr/>
          <p:nvPr userDrawn="1"/>
        </p:nvSpPr>
        <p:spPr>
          <a:xfrm>
            <a:off x="1290227" y="3001610"/>
            <a:ext cx="2284015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400" b="1" noProof="0" dirty="0" err="1" smtClean="0"/>
              <a:t>MeteoSvizzera</a:t>
            </a:r>
            <a:endParaRPr lang="en-GB" sz="1400" noProof="0" dirty="0" smtClean="0"/>
          </a:p>
          <a:p>
            <a:r>
              <a:rPr lang="en-GB" sz="1400" noProof="0" dirty="0" smtClean="0"/>
              <a:t>Via </a:t>
            </a:r>
            <a:r>
              <a:rPr lang="en-GB" sz="1400" noProof="0" dirty="0" err="1" smtClean="0"/>
              <a:t>ai</a:t>
            </a:r>
            <a:r>
              <a:rPr lang="en-GB" sz="1400" noProof="0" dirty="0" smtClean="0"/>
              <a:t> Monti 146</a:t>
            </a:r>
          </a:p>
          <a:p>
            <a:r>
              <a:rPr lang="en-GB" sz="1400" noProof="0" dirty="0" smtClean="0"/>
              <a:t>CH-6605 Locarno-Monti</a:t>
            </a:r>
          </a:p>
          <a:p>
            <a:r>
              <a:rPr lang="en-GB" sz="1400" noProof="0" dirty="0" smtClean="0"/>
              <a:t>T +41 58 460 92 22</a:t>
            </a:r>
          </a:p>
          <a:p>
            <a:r>
              <a:rPr lang="en-GB" sz="1400" noProof="0" dirty="0" smtClean="0"/>
              <a:t>www.meteosvizzera.ch</a:t>
            </a:r>
            <a:endParaRPr lang="en-GB" sz="1400" noProof="0" dirty="0"/>
          </a:p>
        </p:txBody>
      </p:sp>
      <p:sp>
        <p:nvSpPr>
          <p:cNvPr id="15" name="Rechteck 14"/>
          <p:cNvSpPr/>
          <p:nvPr userDrawn="1"/>
        </p:nvSpPr>
        <p:spPr>
          <a:xfrm>
            <a:off x="4014378" y="3001610"/>
            <a:ext cx="2005422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b="1" noProof="0" dirty="0" smtClean="0">
                <a:solidFill>
                  <a:srgbClr val="000000"/>
                </a:solidFill>
                <a:latin typeface="Arial" charset="0"/>
              </a:rPr>
              <a:t>MétéoSuisse</a:t>
            </a:r>
            <a:endParaRPr lang="en-GB" sz="1400" noProof="0" dirty="0" smtClean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7bis, av. de la </a:t>
            </a:r>
            <a:r>
              <a:rPr lang="en-GB" sz="1400" noProof="0" dirty="0" err="1" smtClean="0">
                <a:solidFill>
                  <a:srgbClr val="000000"/>
                </a:solidFill>
                <a:latin typeface="Arial" charset="0"/>
              </a:rPr>
              <a:t>Paix</a:t>
            </a:r>
            <a:endParaRPr lang="en-GB" sz="1400" noProof="0" dirty="0" smtClean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CH-1211 Genève 2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T +41 58 460 98 88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www.meteosuisse.ch</a:t>
            </a:r>
            <a:endParaRPr lang="en-GB" sz="1400" noProof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6" name="Rechteck 15"/>
          <p:cNvSpPr/>
          <p:nvPr userDrawn="1"/>
        </p:nvSpPr>
        <p:spPr>
          <a:xfrm>
            <a:off x="6484528" y="3001610"/>
            <a:ext cx="2102930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b="1" noProof="0" dirty="0" smtClean="0">
                <a:solidFill>
                  <a:srgbClr val="000000"/>
                </a:solidFill>
                <a:latin typeface="Arial" charset="0"/>
              </a:rPr>
              <a:t>MétéoSuisse</a:t>
            </a:r>
            <a:endParaRPr lang="en-GB" sz="1400" noProof="0" dirty="0" smtClean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err="1" smtClean="0">
                <a:solidFill>
                  <a:srgbClr val="000000"/>
                </a:solidFill>
                <a:latin typeface="Arial" charset="0"/>
              </a:rPr>
              <a:t>Chemin</a:t>
            </a: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 de </a:t>
            </a:r>
            <a:r>
              <a:rPr lang="en-GB" sz="1400" noProof="0" dirty="0" err="1" smtClean="0">
                <a:solidFill>
                  <a:srgbClr val="000000"/>
                </a:solidFill>
                <a:latin typeface="Arial" charset="0"/>
              </a:rPr>
              <a:t>l‘Aérologie</a:t>
            </a:r>
            <a:endParaRPr lang="en-GB" sz="1400" noProof="0" dirty="0" smtClean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CH-1530 </a:t>
            </a:r>
            <a:r>
              <a:rPr lang="en-GB" sz="1400" noProof="0" dirty="0" err="1" smtClean="0">
                <a:solidFill>
                  <a:srgbClr val="000000"/>
                </a:solidFill>
                <a:latin typeface="Arial" charset="0"/>
              </a:rPr>
              <a:t>Payerne</a:t>
            </a:r>
            <a:endParaRPr lang="en-GB" sz="1400" noProof="0" dirty="0" smtClean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T +41 58 460 94 44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www.meteosuisse.ch</a:t>
            </a:r>
            <a:endParaRPr lang="en-GB" sz="1400" noProof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" name="Rechteck 19"/>
          <p:cNvSpPr/>
          <p:nvPr userDrawn="1"/>
        </p:nvSpPr>
        <p:spPr>
          <a:xfrm>
            <a:off x="1277766" y="1449484"/>
            <a:ext cx="3441290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600" b="1" noProof="0" dirty="0" smtClean="0"/>
              <a:t>MeteoSwiss</a:t>
            </a:r>
          </a:p>
          <a:p>
            <a:r>
              <a:rPr lang="en-GB" sz="1600" b="0" noProof="0" dirty="0" smtClean="0"/>
              <a:t>Operation </a:t>
            </a:r>
            <a:r>
              <a:rPr lang="en-GB" sz="1600" b="0" noProof="0" dirty="0" err="1" smtClean="0"/>
              <a:t>Center</a:t>
            </a:r>
            <a:r>
              <a:rPr lang="en-GB" sz="1600" b="0" noProof="0" dirty="0" smtClean="0"/>
              <a:t> 1 </a:t>
            </a:r>
          </a:p>
          <a:p>
            <a:r>
              <a:rPr lang="en-GB" sz="1600" b="0" noProof="0" dirty="0" smtClean="0"/>
              <a:t>CH-8058 Zurich-Airport </a:t>
            </a:r>
          </a:p>
          <a:p>
            <a:r>
              <a:rPr lang="en-GB" sz="1600" b="0" noProof="0" dirty="0" smtClean="0"/>
              <a:t>T +41 58 460 91 11 www.meteoswiss.ch</a:t>
            </a:r>
            <a:endParaRPr lang="en-GB" sz="1600" b="0" noProof="0" dirty="0"/>
          </a:p>
        </p:txBody>
      </p:sp>
      <p:sp>
        <p:nvSpPr>
          <p:cNvPr id="17" name="Text Box 32"/>
          <p:cNvSpPr txBox="1">
            <a:spLocks noChangeArrowheads="1"/>
          </p:cNvSpPr>
          <p:nvPr userDrawn="1"/>
        </p:nvSpPr>
        <p:spPr bwMode="auto">
          <a:xfrm>
            <a:off x="4572000" y="378804"/>
            <a:ext cx="3581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5000"/>
              </a:lnSpc>
              <a:spcBef>
                <a:spcPct val="50000"/>
              </a:spcBef>
            </a:pPr>
            <a:r>
              <a:rPr lang="en-GB" sz="800" noProof="0" dirty="0" smtClean="0"/>
              <a:t>Federal Department of Home Affairs FDHA</a:t>
            </a:r>
            <a:br>
              <a:rPr lang="en-GB" sz="800" noProof="0" dirty="0" smtClean="0"/>
            </a:br>
            <a:r>
              <a:rPr lang="en-GB" sz="800" b="1" noProof="0" dirty="0" smtClean="0"/>
              <a:t>Federal Office of Meteorology and Climatology  MeteoSwiss</a:t>
            </a:r>
            <a:endParaRPr lang="en-GB" sz="800" noProof="0" dirty="0"/>
          </a:p>
        </p:txBody>
      </p:sp>
      <p:grpSp>
        <p:nvGrpSpPr>
          <p:cNvPr id="2" name="Gruppieren 1"/>
          <p:cNvGrpSpPr/>
          <p:nvPr userDrawn="1"/>
        </p:nvGrpSpPr>
        <p:grpSpPr>
          <a:xfrm>
            <a:off x="924938" y="362579"/>
            <a:ext cx="2004962" cy="774471"/>
            <a:chOff x="924938" y="362579"/>
            <a:chExt cx="2004962" cy="774471"/>
          </a:xfrm>
        </p:grpSpPr>
        <p:pic>
          <p:nvPicPr>
            <p:cNvPr id="14" name="Picture 41" descr="Bund_e_100%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6000" y="375050"/>
              <a:ext cx="1993900" cy="76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44" descr="Wappen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938" y="362579"/>
              <a:ext cx="292100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Rechteck 18"/>
          <p:cNvSpPr/>
          <p:nvPr userDrawn="1"/>
        </p:nvSpPr>
        <p:spPr bwMode="auto">
          <a:xfrm>
            <a:off x="1143070" y="4613704"/>
            <a:ext cx="1320488" cy="27888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21" name="Rechteck 20"/>
          <p:cNvSpPr/>
          <p:nvPr userDrawn="1"/>
        </p:nvSpPr>
        <p:spPr bwMode="auto">
          <a:xfrm>
            <a:off x="1228550" y="4527892"/>
            <a:ext cx="1265367" cy="897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pic>
        <p:nvPicPr>
          <p:cNvPr id="22" name="Bild 2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6" t="78006" r="10884"/>
          <a:stretch/>
        </p:blipFill>
        <p:spPr>
          <a:xfrm>
            <a:off x="1254674" y="4630190"/>
            <a:ext cx="1041960" cy="17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1056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DF6958B5-9D5F-CC42-A605-DDAA3C61E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A74A47C4-A393-4244-986C-AC6889CA1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58D9BC12-A89F-0A4C-A014-830C25FB66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49A96AB8-6D2D-E543-A2FE-2E76EBC98F47}" type="datetime1">
              <a:rPr lang="de-CH" smtClean="0"/>
              <a:t>08.09.2019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3A732FDE-37C7-2244-9FC3-850EA8EC3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A6A0ECFC-A73D-A84A-AE2A-7A4567493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952A7B44-23B9-664F-8B2F-CD8E279182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143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690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ild 4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102870"/>
          </a:xfrm>
          <a:prstGeom prst="rect">
            <a:avLst/>
          </a:prstGeom>
        </p:spPr>
      </p:pic>
      <p:sp>
        <p:nvSpPr>
          <p:cNvPr id="20" name="Rechteck 19"/>
          <p:cNvSpPr/>
          <p:nvPr/>
        </p:nvSpPr>
        <p:spPr bwMode="auto">
          <a:xfrm>
            <a:off x="4833258" y="4646664"/>
            <a:ext cx="2891820" cy="2762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45720" rIns="36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900" baseline="0" noProof="0" dirty="0" smtClean="0">
                <a:latin typeface="Roboto Light"/>
                <a:cs typeface="Roboto Light"/>
              </a:rPr>
              <a:t>xavier.lapillonne@meteoswiss.ch</a:t>
            </a:r>
            <a:endParaRPr lang="en-GB" sz="900" noProof="0" dirty="0" smtClean="0">
              <a:latin typeface="Roboto Light"/>
              <a:cs typeface="Roboto Light"/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7659141" y="4650565"/>
            <a:ext cx="1075037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1EE35605-8AB3-442C-A293-9F31FDF185BC}" type="slidenum">
              <a:rPr lang="en-GB" sz="900" noProof="0" smtClean="0">
                <a:solidFill>
                  <a:prstClr val="black"/>
                </a:solidFill>
                <a:latin typeface="Roboto Light"/>
                <a:cs typeface="Roboto Light"/>
              </a:rPr>
              <a:pPr algn="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sz="900" noProof="0" dirty="0">
              <a:solidFill>
                <a:prstClr val="black"/>
              </a:solidFill>
              <a:latin typeface="Roboto Light"/>
              <a:cs typeface="Roboto Light"/>
            </a:endParaRPr>
          </a:p>
        </p:txBody>
      </p:sp>
    </p:spTree>
    <p:extLst>
      <p:ext uri="{BB962C8B-B14F-4D97-AF65-F5344CB8AC3E}">
        <p14:creationId xmlns:p14="http://schemas.microsoft.com/office/powerpoint/2010/main" val="651152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2" r:id="rId2"/>
    <p:sldLayoutId id="2147483729" r:id="rId3"/>
    <p:sldLayoutId id="2147483730" r:id="rId4"/>
    <p:sldLayoutId id="2147483731" r:id="rId5"/>
    <p:sldLayoutId id="2147483732" r:id="rId6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•"/>
        <a:defRPr sz="21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B2B2B2"/>
        </a:buClr>
        <a:buChar char="•"/>
        <a:defRPr sz="21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C0C0C0"/>
        </a:buClr>
        <a:buChar char="•"/>
        <a:defRPr sz="21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sv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7675" y="1379538"/>
            <a:ext cx="8429625" cy="2381250"/>
          </a:xfrm>
        </p:spPr>
        <p:txBody>
          <a:bodyPr/>
          <a:lstStyle/>
          <a:p>
            <a:r>
              <a:rPr lang="de-CH" sz="4800" dirty="0" err="1"/>
              <a:t>Lightning</a:t>
            </a:r>
            <a:r>
              <a:rPr lang="de-CH" sz="4800" dirty="0"/>
              <a:t> Potential Index (LPI) </a:t>
            </a:r>
            <a:r>
              <a:rPr lang="de-CH" sz="4800" dirty="0" err="1"/>
              <a:t>and</a:t>
            </a:r>
            <a:r>
              <a:rPr lang="de-CH" sz="4800" dirty="0"/>
              <a:t> </a:t>
            </a:r>
            <a:r>
              <a:rPr lang="de-CH" sz="4800" dirty="0" err="1"/>
              <a:t>Hailcast</a:t>
            </a:r>
            <a:r>
              <a:rPr lang="de-CH" sz="4800" dirty="0"/>
              <a:t> in </a:t>
            </a:r>
            <a:r>
              <a:rPr lang="de-CH" sz="4800" dirty="0" smtClean="0"/>
              <a:t>COSMO-1</a:t>
            </a:r>
            <a:endParaRPr lang="en-GB" sz="480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948505" y="2974176"/>
            <a:ext cx="6901085" cy="1669076"/>
          </a:xfrm>
        </p:spPr>
        <p:txBody>
          <a:bodyPr/>
          <a:lstStyle/>
          <a:p>
            <a:r>
              <a:rPr lang="en-GB" dirty="0" smtClean="0"/>
              <a:t>Xavier Lapillonne</a:t>
            </a:r>
          </a:p>
          <a:p>
            <a:r>
              <a:rPr lang="en-GB" dirty="0" smtClean="0"/>
              <a:t>COSMO General Meeting 2019, Rome, Italy</a:t>
            </a:r>
          </a:p>
          <a:p>
            <a:r>
              <a:rPr lang="en-GB" dirty="0" smtClean="0"/>
              <a:t>Sources </a:t>
            </a:r>
            <a:r>
              <a:rPr lang="en-GB" dirty="0"/>
              <a:t>: Master Thesis Jonas Jucker, LPI</a:t>
            </a:r>
          </a:p>
          <a:p>
            <a:r>
              <a:rPr lang="en-GB" dirty="0"/>
              <a:t>              Master Thesis Raffael </a:t>
            </a:r>
            <a:r>
              <a:rPr lang="en-GB" dirty="0" smtClean="0"/>
              <a:t>Aellig, </a:t>
            </a:r>
            <a:r>
              <a:rPr lang="en-GB" dirty="0" err="1" smtClean="0"/>
              <a:t>Hailcast</a:t>
            </a:r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720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="" xmlns:a16="http://schemas.microsoft.com/office/drawing/2014/main" id="{3051798B-7B56-9E40-9EBF-3B4E012A08D0}"/>
              </a:ext>
            </a:extLst>
          </p:cNvPr>
          <p:cNvSpPr txBox="1"/>
          <p:nvPr/>
        </p:nvSpPr>
        <p:spPr>
          <a:xfrm>
            <a:off x="-310998" y="1029475"/>
            <a:ext cx="552276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Andale Mono" panose="020B0509000000000004" pitchFamily="49" charset="0"/>
              </a:rPr>
              <a:t>Coverage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="" xmlns:a16="http://schemas.microsoft.com/office/drawing/2014/main" id="{A8E56D38-0583-244E-944B-7018819B4C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166" y="1382661"/>
            <a:ext cx="4660439" cy="3495329"/>
          </a:xfrm>
          <a:prstGeom prst="rect">
            <a:avLst/>
          </a:prstGeom>
        </p:spPr>
      </p:pic>
      <p:sp>
        <p:nvSpPr>
          <p:cNvPr id="7" name="Textfeld 5">
            <a:extLst>
              <a:ext uri="{FF2B5EF4-FFF2-40B4-BE49-F238E27FC236}">
                <a16:creationId xmlns="" xmlns:a16="http://schemas.microsoft.com/office/drawing/2014/main" id="{3051798B-7B56-9E40-9EBF-3B4E012A08D0}"/>
              </a:ext>
            </a:extLst>
          </p:cNvPr>
          <p:cNvSpPr txBox="1"/>
          <p:nvPr/>
        </p:nvSpPr>
        <p:spPr>
          <a:xfrm>
            <a:off x="3805423" y="1029475"/>
            <a:ext cx="552276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Andale Mono" panose="020B0509000000000004" pitchFamily="49" charset="0"/>
              </a:rPr>
              <a:t>Distance</a:t>
            </a:r>
          </a:p>
        </p:txBody>
      </p:sp>
      <p:pic>
        <p:nvPicPr>
          <p:cNvPr id="8" name="Grafik 6">
            <a:extLst>
              <a:ext uri="{FF2B5EF4-FFF2-40B4-BE49-F238E27FC236}">
                <a16:creationId xmlns="" xmlns:a16="http://schemas.microsoft.com/office/drawing/2014/main" id="{608819E1-3B2F-B845-8306-167E966A8C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1500" y="1448991"/>
            <a:ext cx="4572000" cy="3428999"/>
          </a:xfrm>
          <a:prstGeom prst="rect">
            <a:avLst/>
          </a:prstGeom>
        </p:spPr>
      </p:pic>
      <p:sp>
        <p:nvSpPr>
          <p:cNvPr id="9" name="Textfeld 3">
            <a:extLst>
              <a:ext uri="{FF2B5EF4-FFF2-40B4-BE49-F238E27FC236}">
                <a16:creationId xmlns="" xmlns:a16="http://schemas.microsoft.com/office/drawing/2014/main" id="{30516849-1E38-0C45-8F23-E3C5BC05DE67}"/>
              </a:ext>
            </a:extLst>
          </p:cNvPr>
          <p:cNvSpPr txBox="1"/>
          <p:nvPr/>
        </p:nvSpPr>
        <p:spPr>
          <a:xfrm>
            <a:off x="3153159" y="174909"/>
            <a:ext cx="28376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/>
              <a:t>Verification</a:t>
            </a:r>
            <a:endParaRPr lang="en-GB" sz="3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670043" y="508969"/>
            <a:ext cx="233544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/>
              <a:t>June August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34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="" xmlns:a16="http://schemas.microsoft.com/office/drawing/2014/main" id="{93B106FB-16BC-3E48-B2B5-AA668EFF8107}"/>
              </a:ext>
            </a:extLst>
          </p:cNvPr>
          <p:cNvSpPr txBox="1"/>
          <p:nvPr/>
        </p:nvSpPr>
        <p:spPr>
          <a:xfrm>
            <a:off x="1820920" y="161740"/>
            <a:ext cx="6039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+mj-lt"/>
              </a:rPr>
              <a:t>Case study 24</a:t>
            </a:r>
            <a:r>
              <a:rPr lang="en-GB" sz="3200" baseline="30000" dirty="0">
                <a:latin typeface="+mj-lt"/>
              </a:rPr>
              <a:t>th</a:t>
            </a:r>
            <a:r>
              <a:rPr lang="en-GB" sz="3200" dirty="0">
                <a:latin typeface="+mj-lt"/>
              </a:rPr>
              <a:t> of August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="" xmlns:a16="http://schemas.microsoft.com/office/drawing/2014/main" id="{419F2BA3-4C91-8040-9B1B-AECB2C5F8C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173" t="17118" r="17871" b="51689"/>
          <a:stretch/>
        </p:blipFill>
        <p:spPr>
          <a:xfrm>
            <a:off x="247683" y="1644055"/>
            <a:ext cx="3819492" cy="276583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="" xmlns:a16="http://schemas.microsoft.com/office/drawing/2014/main" id="{53A26F69-0771-6D4C-9326-D89069B427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250" t="60556" r="17917" b="9074"/>
          <a:stretch/>
        </p:blipFill>
        <p:spPr>
          <a:xfrm>
            <a:off x="4371979" y="1640804"/>
            <a:ext cx="3908751" cy="2769091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="" xmlns:a16="http://schemas.microsoft.com/office/drawing/2014/main" id="{9231A831-BB50-214E-BA7D-05087DF819A1}"/>
              </a:ext>
            </a:extLst>
          </p:cNvPr>
          <p:cNvSpPr txBox="1"/>
          <p:nvPr/>
        </p:nvSpPr>
        <p:spPr>
          <a:xfrm>
            <a:off x="1103413" y="1233688"/>
            <a:ext cx="2348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Andale Mono" panose="020B0509000000000004" pitchFamily="49" charset="0"/>
              </a:rPr>
              <a:t>LPI 13 UTC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="" xmlns:a16="http://schemas.microsoft.com/office/drawing/2014/main" id="{BC9608F0-975C-FB49-8D6A-3C77976C63BC}"/>
              </a:ext>
            </a:extLst>
          </p:cNvPr>
          <p:cNvSpPr txBox="1"/>
          <p:nvPr/>
        </p:nvSpPr>
        <p:spPr>
          <a:xfrm>
            <a:off x="4486312" y="1233688"/>
            <a:ext cx="51619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Andale Mono" panose="020B0509000000000004" pitchFamily="49" charset="0"/>
              </a:rPr>
              <a:t>observations +/- 15 min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="" xmlns:a16="http://schemas.microsoft.com/office/drawing/2014/main" id="{17FFE326-CFBF-6C40-9E2A-C4694FCB8E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9151" y="1610401"/>
            <a:ext cx="570506" cy="285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68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="" xmlns:a16="http://schemas.microsoft.com/office/drawing/2014/main" id="{1D2BBD4C-138E-5D47-B358-F799A8F25DD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8660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952A7B44-23B9-664F-8B2F-CD8E2791828E}" type="slidenum">
              <a:rPr lang="en-GB" smtClean="0"/>
              <a:t>12</a:t>
            </a:fld>
            <a:endParaRPr lang="en-GB"/>
          </a:p>
        </p:txBody>
      </p:sp>
      <p:sp>
        <p:nvSpPr>
          <p:cNvPr id="3" name="Textfeld 2">
            <a:extLst>
              <a:ext uri="{FF2B5EF4-FFF2-40B4-BE49-F238E27FC236}">
                <a16:creationId xmlns="" xmlns:a16="http://schemas.microsoft.com/office/drawing/2014/main" id="{93B106FB-16BC-3E48-B2B5-AA668EFF8107}"/>
              </a:ext>
            </a:extLst>
          </p:cNvPr>
          <p:cNvSpPr txBox="1"/>
          <p:nvPr/>
        </p:nvSpPr>
        <p:spPr>
          <a:xfrm>
            <a:off x="1820920" y="161739"/>
            <a:ext cx="53307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Andale Mono" panose="020B0509000000000004" pitchFamily="49" charset="0"/>
              </a:rPr>
              <a:t>Case study 24</a:t>
            </a:r>
            <a:r>
              <a:rPr lang="en-GB" sz="3600" b="1" baseline="30000" dirty="0">
                <a:latin typeface="Andale Mono" panose="020B0509000000000004" pitchFamily="49" charset="0"/>
              </a:rPr>
              <a:t>th</a:t>
            </a:r>
            <a:r>
              <a:rPr lang="en-GB" sz="3600" b="1" dirty="0">
                <a:latin typeface="Andale Mono" panose="020B0509000000000004" pitchFamily="49" charset="0"/>
              </a:rPr>
              <a:t> of August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="" xmlns:a16="http://schemas.microsoft.com/office/drawing/2014/main" id="{84790D88-9B0E-E045-A7E8-FD77F7078D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87"/>
          <a:stretch/>
        </p:blipFill>
        <p:spPr>
          <a:xfrm>
            <a:off x="385921" y="1884942"/>
            <a:ext cx="3719354" cy="2706108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="" xmlns:a16="http://schemas.microsoft.com/office/drawing/2014/main" id="{D77A7A4B-0876-C249-BCF9-DA033A5586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8645" y="1883424"/>
            <a:ext cx="3744725" cy="2707628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="" xmlns:a16="http://schemas.microsoft.com/office/drawing/2014/main" id="{7B7F4B8C-F0C2-3F43-BCC2-717EE0F750CB}"/>
              </a:ext>
            </a:extLst>
          </p:cNvPr>
          <p:cNvSpPr txBox="1"/>
          <p:nvPr/>
        </p:nvSpPr>
        <p:spPr>
          <a:xfrm>
            <a:off x="653382" y="1359514"/>
            <a:ext cx="3531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latin typeface="Andale Mono" panose="020B0509000000000004" pitchFamily="49" charset="0"/>
              </a:rPr>
              <a:t>TOT_PREC 13-14 UTC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="" xmlns:a16="http://schemas.microsoft.com/office/drawing/2014/main" id="{EE9EF031-FBF8-6F44-A91D-0F9A503085A9}"/>
              </a:ext>
            </a:extLst>
          </p:cNvPr>
          <p:cNvSpPr txBox="1"/>
          <p:nvPr/>
        </p:nvSpPr>
        <p:spPr>
          <a:xfrm>
            <a:off x="4193660" y="1359514"/>
            <a:ext cx="40895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 err="1">
                <a:latin typeface="Andale Mono" panose="020B0509000000000004" pitchFamily="49" charset="0"/>
              </a:rPr>
              <a:t>CombiPrecip</a:t>
            </a:r>
            <a:r>
              <a:rPr lang="en-GB" sz="2400" b="1" dirty="0">
                <a:latin typeface="Andale Mono" panose="020B0509000000000004" pitchFamily="49" charset="0"/>
              </a:rPr>
              <a:t> 13-14 UTC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="" xmlns:a16="http://schemas.microsoft.com/office/drawing/2014/main" id="{9DD7F887-FD9A-2C4B-BC2E-FB97B29E31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5350" y="1879930"/>
            <a:ext cx="483966" cy="2714610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="" xmlns:a16="http://schemas.microsoft.com/office/drawing/2014/main" id="{B0FCD5A6-E4BA-C443-A8AC-5F3F02B5597A}"/>
              </a:ext>
            </a:extLst>
          </p:cNvPr>
          <p:cNvSpPr/>
          <p:nvPr/>
        </p:nvSpPr>
        <p:spPr>
          <a:xfrm rot="5101519">
            <a:off x="2530304" y="2090031"/>
            <a:ext cx="692114" cy="1476838"/>
          </a:xfrm>
          <a:prstGeom prst="ellipse">
            <a:avLst/>
          </a:prstGeom>
          <a:solidFill>
            <a:srgbClr val="FFC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5499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="" xmlns:a16="http://schemas.microsoft.com/office/drawing/2014/main" id="{5990C2C0-93C9-EC4F-9671-08C71AB9B69E}"/>
              </a:ext>
            </a:extLst>
          </p:cNvPr>
          <p:cNvSpPr txBox="1"/>
          <p:nvPr/>
        </p:nvSpPr>
        <p:spPr>
          <a:xfrm>
            <a:off x="1137804" y="145317"/>
            <a:ext cx="73775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+mj-lt"/>
              </a:rPr>
              <a:t>Comparison with IFS from ECMWF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="" xmlns:a16="http://schemas.microsoft.com/office/drawing/2014/main" id="{6429B4B4-B6AC-4043-8D75-FB7DE88162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12" t="5726" r="5302" b="8323"/>
          <a:stretch/>
        </p:blipFill>
        <p:spPr>
          <a:xfrm>
            <a:off x="2395851" y="557454"/>
            <a:ext cx="5857500" cy="4025418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="" xmlns:a16="http://schemas.microsoft.com/office/drawing/2014/main" id="{C217CBEE-C145-BB47-AE71-664BA02817A7}"/>
              </a:ext>
            </a:extLst>
          </p:cNvPr>
          <p:cNvSpPr txBox="1"/>
          <p:nvPr/>
        </p:nvSpPr>
        <p:spPr>
          <a:xfrm>
            <a:off x="472910" y="1229986"/>
            <a:ext cx="67037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ndale Mono" panose="020B0509000000000004" pitchFamily="49" charset="0"/>
              </a:rPr>
              <a:t>LPI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="" xmlns:a16="http://schemas.microsoft.com/office/drawing/2014/main" id="{8B729BA9-204B-F44E-84CB-2C66C26328FD}"/>
              </a:ext>
            </a:extLst>
          </p:cNvPr>
          <p:cNvSpPr txBox="1"/>
          <p:nvPr/>
        </p:nvSpPr>
        <p:spPr>
          <a:xfrm>
            <a:off x="478967" y="2660569"/>
            <a:ext cx="67037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ndale Mono" panose="020B0509000000000004" pitchFamily="49" charset="0"/>
              </a:rPr>
              <a:t>IFS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="" xmlns:a16="http://schemas.microsoft.com/office/drawing/2014/main" id="{C2732175-B949-E749-80C6-17F98C82999F}"/>
              </a:ext>
            </a:extLst>
          </p:cNvPr>
          <p:cNvSpPr txBox="1"/>
          <p:nvPr/>
        </p:nvSpPr>
        <p:spPr>
          <a:xfrm>
            <a:off x="127790" y="4091152"/>
            <a:ext cx="212750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ndale Mono" panose="020B0509000000000004" pitchFamily="49" charset="0"/>
              </a:rPr>
              <a:t>observations</a:t>
            </a:r>
          </a:p>
        </p:txBody>
      </p:sp>
    </p:spTree>
    <p:extLst>
      <p:ext uri="{BB962C8B-B14F-4D97-AF65-F5344CB8AC3E}">
        <p14:creationId xmlns:p14="http://schemas.microsoft.com/office/powerpoint/2010/main" val="51900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A71651DA-C525-9F4B-8EF4-D65FFA1E9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2429" y="1777003"/>
            <a:ext cx="7516008" cy="708082"/>
          </a:xfrm>
        </p:spPr>
        <p:txBody>
          <a:bodyPr/>
          <a:lstStyle/>
          <a:p>
            <a:r>
              <a:rPr lang="en-GB" b="0" dirty="0" err="1" smtClean="0"/>
              <a:t>Hailcast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86770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BA150A05-AE7D-42BF-BF43-D0EDDDB20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68580" tIns="34290" rIns="68580" bIns="34290"/>
          <a:lstStyle/>
          <a:p>
            <a:r>
              <a:rPr lang="de-CH" dirty="0"/>
              <a:t>HAILCAST Model</a:t>
            </a:r>
          </a:p>
        </p:txBody>
      </p:sp>
      <p:pic>
        <p:nvPicPr>
          <p:cNvPr id="4" name="Inhaltsplatzhalter 3">
            <a:extLst>
              <a:ext uri="{FF2B5EF4-FFF2-40B4-BE49-F238E27FC236}">
                <a16:creationId xmlns="" xmlns:a16="http://schemas.microsoft.com/office/drawing/2014/main" id="{17B086AA-5157-4530-A0F6-E74DE35439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0196" y="1076506"/>
            <a:ext cx="4522400" cy="2987314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="" xmlns:a16="http://schemas.microsoft.com/office/drawing/2014/main" id="{CB1A4160-E432-41D3-840D-861A53886DCE}"/>
              </a:ext>
            </a:extLst>
          </p:cNvPr>
          <p:cNvSpPr txBox="1"/>
          <p:nvPr/>
        </p:nvSpPr>
        <p:spPr>
          <a:xfrm>
            <a:off x="5168040" y="1098867"/>
            <a:ext cx="3774079" cy="256224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Ø"/>
            </a:pPr>
            <a:r>
              <a:rPr lang="de-CH" sz="1800" dirty="0" err="1"/>
              <a:t>One</a:t>
            </a:r>
            <a:r>
              <a:rPr lang="de-CH" sz="1800" dirty="0"/>
              <a:t>-Dimensional </a:t>
            </a:r>
            <a:r>
              <a:rPr lang="de-CH" sz="1800" dirty="0" err="1"/>
              <a:t>diagnostic</a:t>
            </a:r>
            <a:r>
              <a:rPr lang="de-CH" sz="1800" dirty="0"/>
              <a:t> </a:t>
            </a:r>
            <a:r>
              <a:rPr lang="de-CH" sz="1800" dirty="0" err="1"/>
              <a:t>hail</a:t>
            </a:r>
            <a:r>
              <a:rPr lang="de-CH" sz="1800" dirty="0"/>
              <a:t> </a:t>
            </a:r>
            <a:r>
              <a:rPr lang="de-CH" sz="1800" dirty="0" err="1"/>
              <a:t>prediction</a:t>
            </a:r>
            <a:r>
              <a:rPr lang="de-CH" sz="1800" dirty="0"/>
              <a:t> </a:t>
            </a:r>
            <a:r>
              <a:rPr lang="de-CH" sz="1800" dirty="0" err="1" smtClean="0"/>
              <a:t>model</a:t>
            </a:r>
            <a:r>
              <a:rPr lang="de-CH" sz="1800" dirty="0" smtClean="0"/>
              <a:t> </a:t>
            </a:r>
            <a:r>
              <a:rPr lang="de-CH" sz="1800" dirty="0" err="1" smtClean="0"/>
              <a:t>originaly</a:t>
            </a:r>
            <a:r>
              <a:rPr lang="de-CH" sz="1800" dirty="0" smtClean="0"/>
              <a:t> </a:t>
            </a:r>
            <a:r>
              <a:rPr lang="de-CH" sz="1800" dirty="0" err="1" smtClean="0"/>
              <a:t>implemented</a:t>
            </a:r>
            <a:r>
              <a:rPr lang="de-CH" sz="1800" dirty="0" smtClean="0"/>
              <a:t> in WRF</a:t>
            </a:r>
            <a:endParaRPr lang="de-CH" sz="1800" dirty="0"/>
          </a:p>
          <a:p>
            <a:pPr marL="214313" indent="-214313">
              <a:buFont typeface="Wingdings" panose="05000000000000000000" pitchFamily="2" charset="2"/>
              <a:buChar char="Ø"/>
            </a:pPr>
            <a:r>
              <a:rPr lang="de-CH" sz="1800" dirty="0" err="1"/>
              <a:t>Based</a:t>
            </a:r>
            <a:r>
              <a:rPr lang="de-CH" sz="1800" dirty="0"/>
              <a:t> on </a:t>
            </a:r>
            <a:r>
              <a:rPr lang="de-CH" sz="1800" dirty="0" err="1"/>
              <a:t>updraft</a:t>
            </a:r>
            <a:r>
              <a:rPr lang="de-CH" sz="1800" dirty="0"/>
              <a:t> </a:t>
            </a:r>
            <a:r>
              <a:rPr lang="de-CH" sz="1800" dirty="0" err="1"/>
              <a:t>strength</a:t>
            </a:r>
            <a:r>
              <a:rPr lang="de-CH" sz="1800" dirty="0"/>
              <a:t> and </a:t>
            </a:r>
            <a:r>
              <a:rPr lang="de-CH" sz="1800" dirty="0" err="1"/>
              <a:t>duration</a:t>
            </a:r>
            <a:r>
              <a:rPr lang="de-CH" sz="1800" dirty="0"/>
              <a:t>, </a:t>
            </a:r>
            <a:r>
              <a:rPr lang="de-CH" sz="1800" dirty="0" err="1"/>
              <a:t>the</a:t>
            </a:r>
            <a:r>
              <a:rPr lang="de-CH" sz="1800" dirty="0"/>
              <a:t> </a:t>
            </a:r>
            <a:r>
              <a:rPr lang="de-CH" sz="1800" dirty="0" err="1"/>
              <a:t>model</a:t>
            </a:r>
            <a:r>
              <a:rPr lang="de-CH" sz="1800" dirty="0"/>
              <a:t> </a:t>
            </a:r>
            <a:r>
              <a:rPr lang="de-CH" sz="1800" dirty="0" err="1"/>
              <a:t>is</a:t>
            </a:r>
            <a:r>
              <a:rPr lang="de-CH" sz="1800" dirty="0"/>
              <a:t> </a:t>
            </a:r>
            <a:r>
              <a:rPr lang="de-CH" sz="1800" dirty="0" err="1"/>
              <a:t>activated</a:t>
            </a:r>
            <a:endParaRPr lang="de-CH" sz="1800" dirty="0"/>
          </a:p>
          <a:p>
            <a:pPr marL="214313" indent="-214313">
              <a:buFont typeface="Wingdings" panose="05000000000000000000" pitchFamily="2" charset="2"/>
              <a:buChar char="Ø"/>
            </a:pPr>
            <a:r>
              <a:rPr lang="de-CH" sz="1800" dirty="0" smtClean="0"/>
              <a:t>5 </a:t>
            </a:r>
            <a:r>
              <a:rPr lang="de-CH" sz="1800" dirty="0"/>
              <a:t>initial </a:t>
            </a:r>
            <a:r>
              <a:rPr lang="de-CH" sz="1800" dirty="0" err="1"/>
              <a:t>hail</a:t>
            </a:r>
            <a:r>
              <a:rPr lang="de-CH" sz="1800" dirty="0"/>
              <a:t> </a:t>
            </a:r>
            <a:r>
              <a:rPr lang="de-CH" sz="1800" dirty="0" err="1"/>
              <a:t>embryos</a:t>
            </a:r>
            <a:r>
              <a:rPr lang="de-CH" sz="1800" dirty="0"/>
              <a:t> </a:t>
            </a:r>
            <a:r>
              <a:rPr lang="de-CH" sz="1800" dirty="0" err="1"/>
              <a:t>to</a:t>
            </a:r>
            <a:r>
              <a:rPr lang="de-CH" sz="1800" dirty="0"/>
              <a:t> </a:t>
            </a:r>
            <a:r>
              <a:rPr lang="de-CH" sz="1800" dirty="0" err="1"/>
              <a:t>hailstones</a:t>
            </a:r>
            <a:endParaRPr lang="de-CH" sz="1800" dirty="0"/>
          </a:p>
          <a:p>
            <a:pPr marL="214313" indent="-214313">
              <a:buFont typeface="Wingdings" panose="05000000000000000000" pitchFamily="2" charset="2"/>
              <a:buChar char="Ø"/>
            </a:pPr>
            <a:r>
              <a:rPr lang="de-CH" sz="1800" dirty="0"/>
              <a:t>Output </a:t>
            </a:r>
            <a:r>
              <a:rPr lang="de-CH" sz="1800" dirty="0" err="1"/>
              <a:t>is</a:t>
            </a:r>
            <a:r>
              <a:rPr lang="de-CH" sz="1800" dirty="0"/>
              <a:t> </a:t>
            </a:r>
            <a:r>
              <a:rPr lang="de-CH" sz="1800" dirty="0" err="1"/>
              <a:t>then</a:t>
            </a:r>
            <a:r>
              <a:rPr lang="de-CH" sz="1800" dirty="0"/>
              <a:t> a maximum </a:t>
            </a:r>
            <a:r>
              <a:rPr lang="de-CH" sz="1800" dirty="0" err="1"/>
              <a:t>hail</a:t>
            </a:r>
            <a:r>
              <a:rPr lang="de-CH" sz="1800" dirty="0"/>
              <a:t> </a:t>
            </a:r>
            <a:r>
              <a:rPr lang="de-CH" sz="1800" dirty="0" err="1"/>
              <a:t>diameter</a:t>
            </a:r>
            <a:r>
              <a:rPr lang="de-CH" sz="1800" dirty="0"/>
              <a:t> out </a:t>
            </a:r>
            <a:r>
              <a:rPr lang="de-CH" sz="1800" dirty="0" err="1"/>
              <a:t>of</a:t>
            </a:r>
            <a:r>
              <a:rPr lang="de-CH" sz="1800" dirty="0"/>
              <a:t> </a:t>
            </a:r>
            <a:r>
              <a:rPr lang="de-CH" sz="1800" dirty="0" err="1"/>
              <a:t>the</a:t>
            </a:r>
            <a:r>
              <a:rPr lang="de-CH" sz="1800" dirty="0"/>
              <a:t> 5 initial </a:t>
            </a:r>
            <a:r>
              <a:rPr lang="de-CH" sz="1800" dirty="0" err="1"/>
              <a:t>diameter</a:t>
            </a:r>
            <a:endParaRPr lang="de-CH" sz="1800" dirty="0"/>
          </a:p>
        </p:txBody>
      </p:sp>
    </p:spTree>
    <p:extLst>
      <p:ext uri="{BB962C8B-B14F-4D97-AF65-F5344CB8AC3E}">
        <p14:creationId xmlns:p14="http://schemas.microsoft.com/office/powerpoint/2010/main" val="3802805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3587"/>
    </mc:Choice>
    <mc:Fallback xmlns="">
      <p:transition spd="slow" advTm="203587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Halicast</a:t>
            </a:r>
            <a:r>
              <a:rPr lang="en-US" dirty="0" smtClean="0"/>
              <a:t> in COSMO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Adapted from WRF to COSMO (call implemented in </a:t>
            </a:r>
            <a:r>
              <a:rPr lang="en-US" dirty="0" err="1" smtClean="0"/>
              <a:t>near_surface</a:t>
            </a:r>
            <a:r>
              <a:rPr lang="en-US" dirty="0" smtClean="0"/>
              <a:t>)</a:t>
            </a:r>
          </a:p>
          <a:p>
            <a:r>
              <a:rPr lang="en-US" dirty="0" smtClean="0"/>
              <a:t>Ported to GPU (SWALDRIC project)</a:t>
            </a:r>
          </a:p>
          <a:p>
            <a:r>
              <a:rPr lang="en-US" dirty="0" smtClean="0"/>
              <a:t>In sync with latest COSMO-Master – ready for review</a:t>
            </a:r>
            <a:br>
              <a:rPr lang="en-US" dirty="0" smtClean="0"/>
            </a:b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Performance/Cost of </a:t>
            </a:r>
            <a:r>
              <a:rPr lang="en-US" dirty="0" err="1" smtClean="0"/>
              <a:t>Hailcast</a:t>
            </a:r>
            <a:r>
              <a:rPr lang="en-US" dirty="0" smtClean="0"/>
              <a:t> on GPU:</a:t>
            </a:r>
            <a:br>
              <a:rPr lang="en-US" dirty="0" smtClean="0"/>
            </a:br>
            <a:r>
              <a:rPr lang="en-US" dirty="0" err="1" smtClean="0"/>
              <a:t>Hailcast</a:t>
            </a:r>
            <a:r>
              <a:rPr lang="en-US" dirty="0" smtClean="0"/>
              <a:t> every time step +6% </a:t>
            </a:r>
          </a:p>
          <a:p>
            <a:pPr marL="0" indent="0">
              <a:buNone/>
            </a:pPr>
            <a:r>
              <a:rPr lang="en-US" dirty="0" err="1" smtClean="0"/>
              <a:t>Hailcast</a:t>
            </a:r>
            <a:r>
              <a:rPr lang="en-US" dirty="0" smtClean="0"/>
              <a:t> every 15 steps +0.07% (negligible impact on forecast, need to be confirmed)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37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C06DCD38-EEC6-46F8-A016-B452FC5D4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68580" tIns="34290" rIns="68580" bIns="34290"/>
          <a:lstStyle/>
          <a:p>
            <a:r>
              <a:rPr lang="de-CH" dirty="0" err="1" smtClean="0"/>
              <a:t>Verification</a:t>
            </a:r>
            <a:r>
              <a:rPr lang="de-CH" dirty="0" smtClean="0"/>
              <a:t> Summer </a:t>
            </a:r>
            <a:r>
              <a:rPr lang="de-CH" dirty="0"/>
              <a:t>2017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44CAE48A-810F-427D-82A6-72731AA29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68580" tIns="34290" rIns="68580" bIns="34290"/>
          <a:lstStyle/>
          <a:p>
            <a:pPr>
              <a:buFont typeface="Wingdings" panose="05000000000000000000" pitchFamily="2" charset="2"/>
              <a:buChar char="Ø"/>
            </a:pPr>
            <a:r>
              <a:rPr lang="de-CH" dirty="0"/>
              <a:t>IFS-Model Data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CH" dirty="0" smtClean="0"/>
              <a:t>Re-</a:t>
            </a:r>
            <a:r>
              <a:rPr lang="de-CH" dirty="0" err="1" smtClean="0"/>
              <a:t>initialized</a:t>
            </a:r>
            <a:r>
              <a:rPr lang="de-CH" dirty="0" smtClean="0"/>
              <a:t> at 00 UTC </a:t>
            </a:r>
            <a:r>
              <a:rPr lang="de-CH" dirty="0" err="1"/>
              <a:t>every</a:t>
            </a:r>
            <a:r>
              <a:rPr lang="de-CH" dirty="0"/>
              <a:t> </a:t>
            </a:r>
            <a:r>
              <a:rPr lang="de-CH" dirty="0" err="1"/>
              <a:t>day</a:t>
            </a:r>
            <a:r>
              <a:rPr lang="de-CH" dirty="0"/>
              <a:t> </a:t>
            </a:r>
            <a:r>
              <a:rPr lang="de-CH" dirty="0" err="1"/>
              <a:t>calculated</a:t>
            </a:r>
            <a:r>
              <a:rPr lang="de-CH" dirty="0"/>
              <a:t> </a:t>
            </a:r>
            <a:r>
              <a:rPr lang="de-CH" dirty="0" err="1"/>
              <a:t>for</a:t>
            </a:r>
            <a:r>
              <a:rPr lang="de-CH" dirty="0"/>
              <a:t> 24 </a:t>
            </a:r>
            <a:r>
              <a:rPr lang="de-CH" dirty="0" err="1"/>
              <a:t>hours</a:t>
            </a:r>
            <a:endParaRPr lang="de-CH" dirty="0"/>
          </a:p>
          <a:p>
            <a:pPr>
              <a:buFont typeface="Wingdings" panose="05000000000000000000" pitchFamily="2" charset="2"/>
              <a:buChar char="Ø"/>
            </a:pPr>
            <a:r>
              <a:rPr lang="de-CH" dirty="0" err="1"/>
              <a:t>From</a:t>
            </a:r>
            <a:r>
              <a:rPr lang="de-CH" dirty="0"/>
              <a:t> 1st </a:t>
            </a:r>
            <a:r>
              <a:rPr lang="de-CH" dirty="0" err="1"/>
              <a:t>of</a:t>
            </a:r>
            <a:r>
              <a:rPr lang="de-CH" dirty="0"/>
              <a:t> June </a:t>
            </a:r>
            <a:r>
              <a:rPr lang="de-CH" dirty="0" err="1"/>
              <a:t>to</a:t>
            </a:r>
            <a:r>
              <a:rPr lang="de-CH" dirty="0"/>
              <a:t> 31st </a:t>
            </a:r>
            <a:r>
              <a:rPr lang="de-CH" dirty="0" err="1"/>
              <a:t>of</a:t>
            </a:r>
            <a:r>
              <a:rPr lang="de-CH" dirty="0"/>
              <a:t> August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CH" dirty="0" err="1"/>
              <a:t>Footprints</a:t>
            </a:r>
            <a:r>
              <a:rPr lang="de-CH" dirty="0"/>
              <a:t> </a:t>
            </a:r>
            <a:r>
              <a:rPr lang="de-CH" dirty="0" err="1"/>
              <a:t>of</a:t>
            </a:r>
            <a:r>
              <a:rPr lang="de-CH" dirty="0"/>
              <a:t> a </a:t>
            </a:r>
            <a:r>
              <a:rPr lang="de-CH" dirty="0" err="1"/>
              <a:t>day</a:t>
            </a:r>
            <a:endParaRPr lang="de-CH" dirty="0"/>
          </a:p>
          <a:p>
            <a:pPr>
              <a:buFont typeface="Wingdings" panose="05000000000000000000" pitchFamily="2" charset="2"/>
              <a:buChar char="Ø"/>
            </a:pPr>
            <a:r>
              <a:rPr lang="de-CH" dirty="0" err="1" smtClean="0"/>
              <a:t>Compare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exisiting</a:t>
            </a:r>
            <a:r>
              <a:rPr lang="de-CH" dirty="0" smtClean="0"/>
              <a:t> </a:t>
            </a:r>
            <a:r>
              <a:rPr lang="de-CH" dirty="0" err="1"/>
              <a:t>proxy</a:t>
            </a:r>
            <a:r>
              <a:rPr lang="de-CH" dirty="0"/>
              <a:t> </a:t>
            </a:r>
            <a:r>
              <a:rPr lang="de-CH" dirty="0" err="1"/>
              <a:t>based</a:t>
            </a:r>
            <a:r>
              <a:rPr lang="de-CH" dirty="0"/>
              <a:t> on TQG: </a:t>
            </a:r>
            <a:r>
              <a:rPr lang="de-CH" dirty="0" err="1"/>
              <a:t>if</a:t>
            </a:r>
            <a:r>
              <a:rPr lang="de-CH" dirty="0"/>
              <a:t> TQG </a:t>
            </a:r>
            <a:r>
              <a:rPr lang="de-CH" dirty="0" err="1"/>
              <a:t>is</a:t>
            </a:r>
            <a:r>
              <a:rPr lang="de-CH" dirty="0"/>
              <a:t> larger </a:t>
            </a:r>
            <a:r>
              <a:rPr lang="de-CH" dirty="0" err="1"/>
              <a:t>than</a:t>
            </a:r>
            <a:r>
              <a:rPr lang="de-CH" dirty="0"/>
              <a:t> 10 kg/m^2, </a:t>
            </a:r>
            <a:r>
              <a:rPr lang="de-CH" dirty="0" err="1"/>
              <a:t>the</a:t>
            </a:r>
            <a:r>
              <a:rPr lang="de-CH" dirty="0"/>
              <a:t> </a:t>
            </a:r>
            <a:r>
              <a:rPr lang="de-CH" dirty="0" err="1"/>
              <a:t>expected</a:t>
            </a:r>
            <a:r>
              <a:rPr lang="de-CH" dirty="0"/>
              <a:t> </a:t>
            </a:r>
            <a:r>
              <a:rPr lang="de-CH" dirty="0" err="1"/>
              <a:t>hail</a:t>
            </a:r>
            <a:r>
              <a:rPr lang="de-CH" dirty="0"/>
              <a:t> </a:t>
            </a:r>
            <a:r>
              <a:rPr lang="de-CH" dirty="0" err="1"/>
              <a:t>is</a:t>
            </a:r>
            <a:r>
              <a:rPr lang="de-CH" dirty="0"/>
              <a:t> </a:t>
            </a:r>
            <a:r>
              <a:rPr lang="de-CH" dirty="0" err="1"/>
              <a:t>more</a:t>
            </a:r>
            <a:r>
              <a:rPr lang="de-CH" dirty="0"/>
              <a:t> </a:t>
            </a:r>
            <a:r>
              <a:rPr lang="de-CH" dirty="0" err="1"/>
              <a:t>than</a:t>
            </a:r>
            <a:r>
              <a:rPr lang="de-CH" dirty="0"/>
              <a:t> 20 mm(</a:t>
            </a:r>
            <a:r>
              <a:rPr lang="de-CH" dirty="0" err="1"/>
              <a:t>ESSLTestbed</a:t>
            </a:r>
            <a:r>
              <a:rPr lang="de-CH" dirty="0"/>
              <a:t>, 2015</a:t>
            </a:r>
            <a:r>
              <a:rPr lang="de-CH" dirty="0" smtClean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CH" dirty="0" err="1" smtClean="0"/>
              <a:t>Hailcast</a:t>
            </a:r>
            <a:r>
              <a:rPr lang="de-CH" dirty="0" smtClean="0"/>
              <a:t> </a:t>
            </a:r>
            <a:r>
              <a:rPr lang="de-CH" dirty="0" err="1" smtClean="0"/>
              <a:t>called</a:t>
            </a:r>
            <a:r>
              <a:rPr lang="de-CH" dirty="0" smtClean="0"/>
              <a:t> </a:t>
            </a:r>
            <a:r>
              <a:rPr lang="de-CH" dirty="0" err="1" smtClean="0"/>
              <a:t>every</a:t>
            </a:r>
            <a:r>
              <a:rPr lang="de-CH" dirty="0" smtClean="0"/>
              <a:t> time </a:t>
            </a:r>
            <a:r>
              <a:rPr lang="de-CH" dirty="0" err="1" smtClean="0"/>
              <a:t>step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80932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332"/>
    </mc:Choice>
    <mc:Fallback xmlns="">
      <p:transition spd="slow" advTm="97332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E0D65BCF-B127-47C7-BCAA-818EC3DAC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68580" tIns="34290" rIns="68580" bIns="34290"/>
          <a:lstStyle/>
          <a:p>
            <a:r>
              <a:rPr lang="de-CH" dirty="0" err="1"/>
              <a:t>Contingeny</a:t>
            </a:r>
            <a:r>
              <a:rPr lang="de-CH" dirty="0"/>
              <a:t> </a:t>
            </a:r>
            <a:r>
              <a:rPr lang="de-CH" dirty="0" err="1"/>
              <a:t>table</a:t>
            </a:r>
            <a:r>
              <a:rPr lang="de-CH" dirty="0"/>
              <a:t> </a:t>
            </a:r>
            <a:r>
              <a:rPr lang="de-CH" dirty="0" err="1"/>
              <a:t>of</a:t>
            </a:r>
            <a:r>
              <a:rPr lang="de-CH" dirty="0"/>
              <a:t> HAILCAST and TQG </a:t>
            </a:r>
            <a:r>
              <a:rPr lang="de-CH" dirty="0" err="1"/>
              <a:t>proxy</a:t>
            </a:r>
            <a:endParaRPr lang="de-CH" dirty="0"/>
          </a:p>
        </p:txBody>
      </p:sp>
      <p:sp>
        <p:nvSpPr>
          <p:cNvPr id="6" name="Textfeld 5">
            <a:extLst>
              <a:ext uri="{FF2B5EF4-FFF2-40B4-BE49-F238E27FC236}">
                <a16:creationId xmlns="" xmlns:a16="http://schemas.microsoft.com/office/drawing/2014/main" id="{9C614211-2144-41A9-8990-A4257D1FF696}"/>
              </a:ext>
            </a:extLst>
          </p:cNvPr>
          <p:cNvSpPr txBox="1"/>
          <p:nvPr/>
        </p:nvSpPr>
        <p:spPr>
          <a:xfrm>
            <a:off x="842401" y="2740781"/>
            <a:ext cx="6540434" cy="136191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de-CH" dirty="0" err="1"/>
              <a:t>Prediction</a:t>
            </a:r>
            <a:r>
              <a:rPr lang="de-CH" dirty="0"/>
              <a:t>: DHAILMAX </a:t>
            </a:r>
            <a:r>
              <a:rPr lang="de-CH" dirty="0" err="1"/>
              <a:t>of</a:t>
            </a:r>
            <a:r>
              <a:rPr lang="de-CH" dirty="0"/>
              <a:t> HAILCAST larger </a:t>
            </a:r>
            <a:r>
              <a:rPr lang="de-CH" dirty="0" err="1"/>
              <a:t>than</a:t>
            </a:r>
            <a:r>
              <a:rPr lang="de-CH" dirty="0"/>
              <a:t> 20 mm </a:t>
            </a:r>
            <a:r>
              <a:rPr lang="de-CH" dirty="0" err="1"/>
              <a:t>or</a:t>
            </a:r>
            <a:r>
              <a:rPr lang="de-CH" dirty="0"/>
              <a:t> </a:t>
            </a:r>
          </a:p>
          <a:p>
            <a:r>
              <a:rPr lang="de-CH" dirty="0"/>
              <a:t>TQG larger </a:t>
            </a:r>
            <a:r>
              <a:rPr lang="de-CH" dirty="0" err="1"/>
              <a:t>than</a:t>
            </a:r>
            <a:r>
              <a:rPr lang="de-CH" dirty="0"/>
              <a:t> 10 kg/m^2 -&gt; </a:t>
            </a:r>
            <a:r>
              <a:rPr lang="de-CH" dirty="0" err="1"/>
              <a:t>Expected</a:t>
            </a:r>
            <a:r>
              <a:rPr lang="de-CH" dirty="0"/>
              <a:t> </a:t>
            </a:r>
            <a:r>
              <a:rPr lang="de-CH" dirty="0" err="1"/>
              <a:t>Hailsizes</a:t>
            </a:r>
            <a:r>
              <a:rPr lang="de-CH" dirty="0"/>
              <a:t> larger </a:t>
            </a:r>
            <a:r>
              <a:rPr lang="de-CH" dirty="0" err="1"/>
              <a:t>than</a:t>
            </a:r>
            <a:r>
              <a:rPr lang="de-CH" dirty="0"/>
              <a:t> 20 mm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="" xmlns:a16="http://schemas.microsoft.com/office/drawing/2014/main" id="{899DB5F9-9264-43AB-8CB9-E38A369E0DEA}"/>
              </a:ext>
            </a:extLst>
          </p:cNvPr>
          <p:cNvGrpSpPr/>
          <p:nvPr/>
        </p:nvGrpSpPr>
        <p:grpSpPr>
          <a:xfrm>
            <a:off x="895740" y="1434451"/>
            <a:ext cx="5071499" cy="1274311"/>
            <a:chOff x="838200" y="1904215"/>
            <a:chExt cx="6761998" cy="1699081"/>
          </a:xfrm>
        </p:grpSpPr>
        <p:pic>
          <p:nvPicPr>
            <p:cNvPr id="5" name="Grafik 4">
              <a:extLst>
                <a:ext uri="{FF2B5EF4-FFF2-40B4-BE49-F238E27FC236}">
                  <a16:creationId xmlns="" xmlns:a16="http://schemas.microsoft.com/office/drawing/2014/main" id="{3EF2C2FE-6BC7-4E38-9EA2-D53C7E8126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8200" y="1904215"/>
              <a:ext cx="6761998" cy="1699081"/>
            </a:xfrm>
            <a:prstGeom prst="rect">
              <a:avLst/>
            </a:prstGeom>
          </p:spPr>
        </p:pic>
        <p:sp>
          <p:nvSpPr>
            <p:cNvPr id="7" name="Rechteck 6">
              <a:extLst>
                <a:ext uri="{FF2B5EF4-FFF2-40B4-BE49-F238E27FC236}">
                  <a16:creationId xmlns="" xmlns:a16="http://schemas.microsoft.com/office/drawing/2014/main" id="{B59B17BB-4DE1-407A-B114-24B86C04B2C4}"/>
                </a:ext>
              </a:extLst>
            </p:cNvPr>
            <p:cNvSpPr/>
            <p:nvPr/>
          </p:nvSpPr>
          <p:spPr>
            <a:xfrm>
              <a:off x="3252247" y="2743200"/>
              <a:ext cx="1998483" cy="339365"/>
            </a:xfrm>
            <a:prstGeom prst="rect">
              <a:avLst/>
            </a:prstGeom>
            <a:solidFill>
              <a:schemeClr val="accent6">
                <a:alpha val="63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8" name="Rechteck 7">
              <a:extLst>
                <a:ext uri="{FF2B5EF4-FFF2-40B4-BE49-F238E27FC236}">
                  <a16:creationId xmlns="" xmlns:a16="http://schemas.microsoft.com/office/drawing/2014/main" id="{A6299286-B97C-4CF6-A995-7875F37F188C}"/>
                </a:ext>
              </a:extLst>
            </p:cNvPr>
            <p:cNvSpPr/>
            <p:nvPr/>
          </p:nvSpPr>
          <p:spPr>
            <a:xfrm>
              <a:off x="5250730" y="2743200"/>
              <a:ext cx="1998483" cy="339365"/>
            </a:xfrm>
            <a:prstGeom prst="rect">
              <a:avLst/>
            </a:prstGeom>
            <a:solidFill>
              <a:schemeClr val="accent1">
                <a:lumMod val="75000"/>
                <a:alpha val="63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9" name="Rechteck 8">
              <a:extLst>
                <a:ext uri="{FF2B5EF4-FFF2-40B4-BE49-F238E27FC236}">
                  <a16:creationId xmlns="" xmlns:a16="http://schemas.microsoft.com/office/drawing/2014/main" id="{2B146292-EB13-4172-8A80-58435285436C}"/>
                </a:ext>
              </a:extLst>
            </p:cNvPr>
            <p:cNvSpPr/>
            <p:nvPr/>
          </p:nvSpPr>
          <p:spPr>
            <a:xfrm>
              <a:off x="3250535" y="3105085"/>
              <a:ext cx="1998483" cy="339365"/>
            </a:xfrm>
            <a:prstGeom prst="rect">
              <a:avLst/>
            </a:prstGeom>
            <a:solidFill>
              <a:srgbClr val="FF0000">
                <a:alpha val="63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0" name="Rechteck 9">
              <a:extLst>
                <a:ext uri="{FF2B5EF4-FFF2-40B4-BE49-F238E27FC236}">
                  <a16:creationId xmlns="" xmlns:a16="http://schemas.microsoft.com/office/drawing/2014/main" id="{7231AC9A-DBA1-4BF3-A27D-2651F0DD47EB}"/>
                </a:ext>
              </a:extLst>
            </p:cNvPr>
            <p:cNvSpPr/>
            <p:nvPr/>
          </p:nvSpPr>
          <p:spPr>
            <a:xfrm>
              <a:off x="5250730" y="3103957"/>
              <a:ext cx="1998483" cy="339365"/>
            </a:xfrm>
            <a:prstGeom prst="rect">
              <a:avLst/>
            </a:prstGeom>
            <a:solidFill>
              <a:schemeClr val="bg2">
                <a:lumMod val="75000"/>
                <a:alpha val="63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4029421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8"/>
    </mc:Choice>
    <mc:Fallback xmlns="">
      <p:transition spd="slow" advTm="1038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>
            <a:extLst>
              <a:ext uri="{FF2B5EF4-FFF2-40B4-BE49-F238E27FC236}">
                <a16:creationId xmlns="" xmlns:a16="http://schemas.microsoft.com/office/drawing/2014/main" id="{14651DBA-00D9-4D54-AA88-A40CDCE38168}"/>
              </a:ext>
            </a:extLst>
          </p:cNvPr>
          <p:cNvGrpSpPr/>
          <p:nvPr/>
        </p:nvGrpSpPr>
        <p:grpSpPr>
          <a:xfrm>
            <a:off x="1" y="1386840"/>
            <a:ext cx="8575976" cy="2694380"/>
            <a:chOff x="0" y="1849119"/>
            <a:chExt cx="11434635" cy="3592507"/>
          </a:xfrm>
        </p:grpSpPr>
        <p:pic>
          <p:nvPicPr>
            <p:cNvPr id="2" name="Grafik 1">
              <a:extLst>
                <a:ext uri="{FF2B5EF4-FFF2-40B4-BE49-F238E27FC236}">
                  <a16:creationId xmlns="" xmlns:a16="http://schemas.microsoft.com/office/drawing/2014/main" id="{8B29B6FF-AF31-485E-84A8-FD0023097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849121"/>
              <a:ext cx="3892093" cy="3576320"/>
            </a:xfrm>
            <a:prstGeom prst="rect">
              <a:avLst/>
            </a:prstGeom>
          </p:spPr>
        </p:pic>
        <p:pic>
          <p:nvPicPr>
            <p:cNvPr id="3" name="Grafik 2">
              <a:extLst>
                <a:ext uri="{FF2B5EF4-FFF2-40B4-BE49-F238E27FC236}">
                  <a16:creationId xmlns="" xmlns:a16="http://schemas.microsoft.com/office/drawing/2014/main" id="{4056B59F-B504-49AC-B90A-2769752F4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71271" y="1849120"/>
              <a:ext cx="3892093" cy="3582680"/>
            </a:xfrm>
            <a:prstGeom prst="rect">
              <a:avLst/>
            </a:prstGeom>
          </p:spPr>
        </p:pic>
        <p:pic>
          <p:nvPicPr>
            <p:cNvPr id="4" name="Grafik 3">
              <a:extLst>
                <a:ext uri="{FF2B5EF4-FFF2-40B4-BE49-F238E27FC236}">
                  <a16:creationId xmlns="" xmlns:a16="http://schemas.microsoft.com/office/drawing/2014/main" id="{48BB6F38-7B1A-4416-A84E-F7CF85DDDB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51312" y="1849119"/>
              <a:ext cx="3983323" cy="3592507"/>
            </a:xfrm>
            <a:prstGeom prst="rect">
              <a:avLst/>
            </a:prstGeom>
          </p:spPr>
        </p:pic>
      </p:grpSp>
      <p:sp>
        <p:nvSpPr>
          <p:cNvPr id="6" name="Textfeld 5">
            <a:extLst>
              <a:ext uri="{FF2B5EF4-FFF2-40B4-BE49-F238E27FC236}">
                <a16:creationId xmlns="" xmlns:a16="http://schemas.microsoft.com/office/drawing/2014/main" id="{4F778714-B42B-4D73-880B-7A1CF64F85D8}"/>
              </a:ext>
            </a:extLst>
          </p:cNvPr>
          <p:cNvSpPr txBox="1"/>
          <p:nvPr/>
        </p:nvSpPr>
        <p:spPr>
          <a:xfrm>
            <a:off x="390494" y="350520"/>
            <a:ext cx="3349315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de-CH" dirty="0" err="1" smtClean="0"/>
              <a:t>Comparison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observation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86521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34"/>
    </mc:Choice>
    <mc:Fallback xmlns="">
      <p:transition spd="slow" advTm="25034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E72F5D6E-D5B4-E54C-A1D7-2284261AD93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en-GB" dirty="0" smtClean="0"/>
              <a:t>Lightning </a:t>
            </a:r>
            <a:r>
              <a:rPr lang="en-GB" dirty="0"/>
              <a:t>&amp; Lightning Potential Index (LPI</a:t>
            </a:r>
            <a:r>
              <a:rPr lang="en-GB" dirty="0" smtClean="0"/>
              <a:t>) in </a:t>
            </a:r>
            <a:r>
              <a:rPr lang="en-GB" dirty="0" smtClean="0"/>
              <a:t>short</a:t>
            </a:r>
            <a:endParaRPr lang="en-GB" dirty="0"/>
          </a:p>
          <a:p>
            <a:pPr>
              <a:buFont typeface="Courier New" panose="02070309020205020404" pitchFamily="49" charset="0"/>
              <a:buChar char="o"/>
            </a:pPr>
            <a:r>
              <a:rPr lang="en-GB" dirty="0" smtClean="0"/>
              <a:t>From LPI to flash </a:t>
            </a:r>
            <a:r>
              <a:rPr lang="en-GB" dirty="0" smtClean="0"/>
              <a:t>rate</a:t>
            </a:r>
            <a:endParaRPr lang="en-GB" dirty="0"/>
          </a:p>
          <a:p>
            <a:pPr>
              <a:buFont typeface="Courier New" panose="02070309020205020404" pitchFamily="49" charset="0"/>
              <a:buChar char="o"/>
            </a:pPr>
            <a:r>
              <a:rPr lang="en-GB" dirty="0" smtClean="0"/>
              <a:t>Case studies and </a:t>
            </a:r>
            <a:r>
              <a:rPr lang="en-GB" dirty="0" smtClean="0"/>
              <a:t>verification</a:t>
            </a:r>
            <a:endParaRPr lang="en-GB" dirty="0"/>
          </a:p>
          <a:p>
            <a:pPr>
              <a:buFont typeface="Courier New" panose="02070309020205020404" pitchFamily="49" charset="0"/>
              <a:buChar char="o"/>
            </a:pPr>
            <a:r>
              <a:rPr lang="en-GB" dirty="0" err="1" smtClean="0"/>
              <a:t>Hailcast</a:t>
            </a:r>
            <a:r>
              <a:rPr lang="en-GB" dirty="0" smtClean="0"/>
              <a:t> in short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GB" dirty="0" smtClean="0"/>
              <a:t>Case studies and verification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GB" dirty="0" smtClean="0"/>
              <a:t>Outlook</a:t>
            </a:r>
            <a:endParaRPr lang="en-GB" dirty="0"/>
          </a:p>
        </p:txBody>
      </p:sp>
      <p:sp>
        <p:nvSpPr>
          <p:cNvPr id="2" name="Titel 1">
            <a:extLst>
              <a:ext uri="{FF2B5EF4-FFF2-40B4-BE49-F238E27FC236}">
                <a16:creationId xmlns="" xmlns:a16="http://schemas.microsoft.com/office/drawing/2014/main" id="{A71651DA-C525-9F4B-8EF4-D65FFA1E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0" dirty="0"/>
              <a:t>Overview</a:t>
            </a:r>
          </a:p>
        </p:txBody>
      </p:sp>
    </p:spTree>
    <p:extLst>
      <p:ext uri="{BB962C8B-B14F-4D97-AF65-F5344CB8AC3E}">
        <p14:creationId xmlns:p14="http://schemas.microsoft.com/office/powerpoint/2010/main" val="208686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="" xmlns:a16="http://schemas.microsoft.com/office/drawing/2014/main" id="{D131F81C-60BD-410F-80C1-F6938859A6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260" y="1351977"/>
            <a:ext cx="6126480" cy="379152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="" xmlns:a16="http://schemas.microsoft.com/office/drawing/2014/main" id="{B9C3000D-AA93-4B91-880D-EA41E52D7A04}"/>
              </a:ext>
            </a:extLst>
          </p:cNvPr>
          <p:cNvSpPr txBox="1"/>
          <p:nvPr/>
        </p:nvSpPr>
        <p:spPr>
          <a:xfrm flipH="1">
            <a:off x="956308" y="365761"/>
            <a:ext cx="7237665" cy="7155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de-CH" dirty="0" err="1"/>
              <a:t>Contingency</a:t>
            </a:r>
            <a:r>
              <a:rPr lang="de-CH" dirty="0"/>
              <a:t> </a:t>
            </a:r>
            <a:r>
              <a:rPr lang="de-CH" dirty="0" err="1"/>
              <a:t>table</a:t>
            </a:r>
            <a:r>
              <a:rPr lang="de-CH" dirty="0"/>
              <a:t> </a:t>
            </a:r>
            <a:r>
              <a:rPr lang="de-CH" dirty="0" err="1"/>
              <a:t>of</a:t>
            </a:r>
            <a:r>
              <a:rPr lang="de-CH" dirty="0"/>
              <a:t> HAILCAST and TQG Proxy and on </a:t>
            </a:r>
            <a:r>
              <a:rPr lang="de-CH" dirty="0" err="1"/>
              <a:t>two</a:t>
            </a:r>
            <a:r>
              <a:rPr lang="de-CH" dirty="0"/>
              <a:t> different </a:t>
            </a:r>
            <a:r>
              <a:rPr lang="de-CH" dirty="0" err="1"/>
              <a:t>pattern</a:t>
            </a:r>
            <a:r>
              <a:rPr lang="de-CH" dirty="0"/>
              <a:t> </a:t>
            </a:r>
            <a:r>
              <a:rPr lang="de-CH" dirty="0" err="1"/>
              <a:t>sizes</a:t>
            </a:r>
            <a:r>
              <a:rPr lang="de-CH" dirty="0"/>
              <a:t> (10km and 50km)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98326" y="1871016"/>
            <a:ext cx="159129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TQG : high false alarm rate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4478" y="1896685"/>
            <a:ext cx="143681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Hailcast</a:t>
            </a:r>
            <a:r>
              <a:rPr lang="en-US" dirty="0" smtClean="0"/>
              <a:t> low hit rate ratio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31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693"/>
    </mc:Choice>
    <mc:Fallback xmlns="">
      <p:transition spd="slow" advTm="124693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="" xmlns:a16="http://schemas.microsoft.com/office/drawing/2014/main" id="{7147E2B0-22EE-4DEC-8A3E-24C0269FB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141" y="902811"/>
            <a:ext cx="4999588" cy="3538560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="" xmlns:a16="http://schemas.microsoft.com/office/drawing/2014/main" id="{54F8D9C1-89EE-45D6-92BC-E35DC6A21414}"/>
              </a:ext>
            </a:extLst>
          </p:cNvPr>
          <p:cNvSpPr txBox="1"/>
          <p:nvPr/>
        </p:nvSpPr>
        <p:spPr>
          <a:xfrm>
            <a:off x="2356064" y="371896"/>
            <a:ext cx="4450577" cy="5309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de-CH" sz="3000" dirty="0" err="1" smtClean="0"/>
              <a:t>Heidke</a:t>
            </a:r>
            <a:r>
              <a:rPr lang="de-CH" sz="3000" dirty="0" smtClean="0"/>
              <a:t>-</a:t>
            </a:r>
            <a:r>
              <a:rPr lang="de-CH" sz="3000" dirty="0" err="1" smtClean="0"/>
              <a:t>Skill</a:t>
            </a:r>
            <a:r>
              <a:rPr lang="de-CH" sz="3000" dirty="0" smtClean="0"/>
              <a:t>-Score (HSS)</a:t>
            </a:r>
            <a:endParaRPr lang="de-CH" sz="3000" dirty="0"/>
          </a:p>
        </p:txBody>
      </p:sp>
      <p:sp>
        <p:nvSpPr>
          <p:cNvPr id="5" name="TextBox 4"/>
          <p:cNvSpPr txBox="1"/>
          <p:nvPr/>
        </p:nvSpPr>
        <p:spPr>
          <a:xfrm>
            <a:off x="5500355" y="1555667"/>
            <a:ext cx="32182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HSS : Contingency based skill score.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 smtClean="0"/>
              <a:t>Hailcast</a:t>
            </a:r>
            <a:r>
              <a:rPr lang="en-US" sz="1800" dirty="0" smtClean="0"/>
              <a:t> always better than TQG.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 smtClean="0"/>
              <a:t>Hailcast</a:t>
            </a:r>
            <a:r>
              <a:rPr lang="en-US" sz="1800" dirty="0" smtClean="0"/>
              <a:t> has skill &gt;0 down to 10x10 km area.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70758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622"/>
    </mc:Choice>
    <mc:Fallback xmlns="">
      <p:transition spd="slow" advTm="147622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="" xmlns:a16="http://schemas.microsoft.com/office/drawing/2014/main" id="{5CB7B356-2D5E-4D19-828B-026E740167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000" y="1343412"/>
            <a:ext cx="8835242" cy="3206337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="" xmlns:a16="http://schemas.microsoft.com/office/drawing/2014/main" id="{C0888152-8309-4AC0-89B6-7A41526F8380}"/>
              </a:ext>
            </a:extLst>
          </p:cNvPr>
          <p:cNvSpPr txBox="1">
            <a:spLocks/>
          </p:cNvSpPr>
          <p:nvPr/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lIns="68580" tIns="34290" rIns="68580" bIns="34290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CH" kern="0" dirty="0" smtClean="0"/>
              <a:t>Case </a:t>
            </a:r>
            <a:r>
              <a:rPr lang="de-CH" kern="0" dirty="0" err="1" smtClean="0"/>
              <a:t>study</a:t>
            </a:r>
            <a:r>
              <a:rPr lang="de-CH" kern="0" dirty="0" smtClean="0"/>
              <a:t> 8. </a:t>
            </a:r>
            <a:r>
              <a:rPr lang="de-CH" kern="0" dirty="0" err="1" smtClean="0"/>
              <a:t>July</a:t>
            </a:r>
            <a:r>
              <a:rPr lang="de-CH" kern="0" dirty="0" smtClean="0"/>
              <a:t> 2017</a:t>
            </a:r>
            <a:endParaRPr lang="de-CH" kern="0" dirty="0"/>
          </a:p>
        </p:txBody>
      </p:sp>
    </p:spTree>
    <p:extLst>
      <p:ext uri="{BB962C8B-B14F-4D97-AF65-F5344CB8AC3E}">
        <p14:creationId xmlns:p14="http://schemas.microsoft.com/office/powerpoint/2010/main" val="2396032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241"/>
    </mc:Choice>
    <mc:Fallback xmlns="">
      <p:transition spd="slow" advTm="22241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="" xmlns:a16="http://schemas.microsoft.com/office/drawing/2014/main" id="{FECBC887-CB80-4616-A9B7-DAD9A634C5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993726"/>
            <a:ext cx="8101240" cy="2937006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="" xmlns:a16="http://schemas.microsoft.com/office/drawing/2014/main" id="{C0888152-8309-4AC0-89B6-7A41526F8380}"/>
              </a:ext>
            </a:extLst>
          </p:cNvPr>
          <p:cNvSpPr txBox="1">
            <a:spLocks/>
          </p:cNvSpPr>
          <p:nvPr/>
        </p:nvSpPr>
        <p:spPr>
          <a:xfrm>
            <a:off x="628650" y="273845"/>
            <a:ext cx="3587090" cy="994172"/>
          </a:xfrm>
          <a:prstGeom prst="rect">
            <a:avLst/>
          </a:prstGeom>
        </p:spPr>
        <p:txBody>
          <a:bodyPr lIns="68580" tIns="34290" rIns="68580" bIns="34290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CH" kern="0" smtClean="0"/>
              <a:t>8. July 2017</a:t>
            </a:r>
            <a:endParaRPr lang="de-CH" kern="0" dirty="0"/>
          </a:p>
        </p:txBody>
      </p:sp>
    </p:spTree>
    <p:extLst>
      <p:ext uri="{BB962C8B-B14F-4D97-AF65-F5344CB8AC3E}">
        <p14:creationId xmlns:p14="http://schemas.microsoft.com/office/powerpoint/2010/main" val="77940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347"/>
    </mc:Choice>
    <mc:Fallback xmlns="">
      <p:transition spd="slow" advTm="36347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="" xmlns:a16="http://schemas.microsoft.com/office/drawing/2014/main" id="{6B00C05D-3D11-F44B-885C-768CAA4947CB}"/>
              </a:ext>
            </a:extLst>
          </p:cNvPr>
          <p:cNvSpPr txBox="1"/>
          <p:nvPr/>
        </p:nvSpPr>
        <p:spPr>
          <a:xfrm>
            <a:off x="1700233" y="258111"/>
            <a:ext cx="35782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>
                <a:latin typeface="+mj-lt"/>
              </a:rPr>
              <a:t>Status and outlook</a:t>
            </a:r>
            <a:endParaRPr lang="en-GB" sz="3200" dirty="0">
              <a:latin typeface="+mj-lt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="" xmlns:a16="http://schemas.microsoft.com/office/drawing/2014/main" id="{B0BD6CF5-3DD0-364C-B21F-E6780BEEEE65}"/>
              </a:ext>
            </a:extLst>
          </p:cNvPr>
          <p:cNvSpPr txBox="1"/>
          <p:nvPr/>
        </p:nvSpPr>
        <p:spPr>
          <a:xfrm>
            <a:off x="501926" y="1246238"/>
            <a:ext cx="8140148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dirty="0" smtClean="0">
                <a:latin typeface="+mn-lt"/>
              </a:rPr>
              <a:t>LPI code </a:t>
            </a:r>
            <a:r>
              <a:rPr lang="en-GB" dirty="0" smtClean="0">
                <a:latin typeface="+mn-lt"/>
              </a:rPr>
              <a:t>ported to GPU, ready to be reviewed and merged</a:t>
            </a:r>
            <a:endParaRPr lang="en-GB" dirty="0"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dirty="0" smtClean="0">
                <a:latin typeface="+mn-lt"/>
              </a:rPr>
              <a:t>Could be operational (1h output) </a:t>
            </a:r>
            <a:r>
              <a:rPr lang="en-GB" dirty="0" smtClean="0">
                <a:latin typeface="+mn-lt"/>
              </a:rPr>
              <a:t>in COSMO-1, Q1 2020</a:t>
            </a:r>
            <a:endParaRPr lang="en-GB" dirty="0"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dirty="0" smtClean="0">
                <a:latin typeface="+mn-lt"/>
              </a:rPr>
              <a:t>LPI to Flash </a:t>
            </a:r>
            <a:r>
              <a:rPr lang="en-GB" dirty="0" err="1" smtClean="0">
                <a:latin typeface="+mn-lt"/>
              </a:rPr>
              <a:t>convertion</a:t>
            </a:r>
            <a:r>
              <a:rPr lang="en-GB" dirty="0" smtClean="0">
                <a:latin typeface="+mn-lt"/>
              </a:rPr>
              <a:t> rate could be further optimized </a:t>
            </a:r>
            <a:endParaRPr lang="en-GB" dirty="0" smtClean="0"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dirty="0" err="1" smtClean="0">
                <a:latin typeface="+mn-lt"/>
              </a:rPr>
              <a:t>Hailcast</a:t>
            </a:r>
            <a:r>
              <a:rPr lang="en-GB" dirty="0" smtClean="0">
                <a:latin typeface="+mn-lt"/>
              </a:rPr>
              <a:t>, implemented from WRF to COSMO and ported to GPU</a:t>
            </a:r>
            <a:r>
              <a:rPr lang="en-GB" dirty="0">
                <a:latin typeface="+mn-lt"/>
              </a:rPr>
              <a:t>,</a:t>
            </a:r>
            <a:r>
              <a:rPr lang="en-GB" dirty="0" smtClean="0">
                <a:latin typeface="+mn-lt"/>
              </a:rPr>
              <a:t> request to SMC: integrate in official code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dirty="0" smtClean="0">
                <a:latin typeface="+mn-lt"/>
              </a:rPr>
              <a:t>Skill is low but better than existing proxy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dirty="0" smtClean="0">
                <a:latin typeface="+mn-lt"/>
              </a:rPr>
              <a:t>Calling rate of </a:t>
            </a:r>
            <a:r>
              <a:rPr lang="en-GB" dirty="0" err="1" smtClean="0">
                <a:latin typeface="+mn-lt"/>
              </a:rPr>
              <a:t>Hailcast</a:t>
            </a:r>
            <a:r>
              <a:rPr lang="en-GB" dirty="0" smtClean="0">
                <a:latin typeface="+mn-lt"/>
              </a:rPr>
              <a:t> could be optimized</a:t>
            </a:r>
            <a:endParaRPr lang="en-GB" dirty="0" smtClean="0"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dirty="0" smtClean="0">
                <a:latin typeface="+mn-lt"/>
              </a:rPr>
              <a:t>Both LPI and </a:t>
            </a:r>
            <a:r>
              <a:rPr lang="en-GB" dirty="0" err="1" smtClean="0">
                <a:latin typeface="+mn-lt"/>
              </a:rPr>
              <a:t>Hailcast</a:t>
            </a:r>
            <a:r>
              <a:rPr lang="en-GB" dirty="0" smtClean="0">
                <a:latin typeface="+mn-lt"/>
              </a:rPr>
              <a:t> will be used in climate run as part of the SWALDRIC project</a:t>
            </a:r>
            <a:endParaRPr lang="en-GB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1182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808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148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="" xmlns:a16="http://schemas.microsoft.com/office/drawing/2014/main" id="{56BE3FC7-FE06-EA44-B9EC-D305DEC1B71E}"/>
              </a:ext>
            </a:extLst>
          </p:cNvPr>
          <p:cNvSpPr/>
          <p:nvPr/>
        </p:nvSpPr>
        <p:spPr>
          <a:xfrm>
            <a:off x="2741450" y="2876964"/>
            <a:ext cx="226183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Andale Mono" panose="020B0509000000000004" pitchFamily="49" charset="0"/>
              </a:rPr>
              <a:t>Mixing ratios of various hydrometeors</a:t>
            </a:r>
          </a:p>
        </p:txBody>
      </p:sp>
      <p:pic>
        <p:nvPicPr>
          <p:cNvPr id="4" name="Grafik 3" descr="CurveClockwise">
            <a:extLst>
              <a:ext uri="{FF2B5EF4-FFF2-40B4-BE49-F238E27FC236}">
                <a16:creationId xmlns="" xmlns:a16="http://schemas.microsoft.com/office/drawing/2014/main" id="{AA027C02-F711-D943-AE0A-689D823D7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9791" y="2979924"/>
            <a:ext cx="1428751" cy="1428751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="" xmlns:a16="http://schemas.microsoft.com/office/drawing/2014/main" id="{E143C827-F78E-7144-89DB-0EEB46DEDF8F}"/>
              </a:ext>
            </a:extLst>
          </p:cNvPr>
          <p:cNvSpPr txBox="1"/>
          <p:nvPr/>
        </p:nvSpPr>
        <p:spPr>
          <a:xfrm>
            <a:off x="869791" y="2702923"/>
            <a:ext cx="142875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ndale Mono" panose="020B0509000000000004" pitchFamily="49" charset="0"/>
              </a:rPr>
              <a:t>upwind</a:t>
            </a:r>
          </a:p>
        </p:txBody>
      </p:sp>
      <p:pic>
        <p:nvPicPr>
          <p:cNvPr id="6" name="Grafik 5" descr="Snowflake">
            <a:extLst>
              <a:ext uri="{FF2B5EF4-FFF2-40B4-BE49-F238E27FC236}">
                <a16:creationId xmlns="" xmlns:a16="http://schemas.microsoft.com/office/drawing/2014/main" id="{372360C6-2EB0-BD48-9D0B-CA06BBD585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96660" y="3569462"/>
            <a:ext cx="762001" cy="762001"/>
          </a:xfrm>
          <a:prstGeom prst="rect">
            <a:avLst/>
          </a:prstGeom>
        </p:spPr>
      </p:pic>
      <p:pic>
        <p:nvPicPr>
          <p:cNvPr id="8" name="Grafik 7" descr="Water">
            <a:extLst>
              <a:ext uri="{FF2B5EF4-FFF2-40B4-BE49-F238E27FC236}">
                <a16:creationId xmlns="" xmlns:a16="http://schemas.microsoft.com/office/drawing/2014/main" id="{B3C719C0-945C-AD49-8F74-3465924860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92803" y="2888424"/>
            <a:ext cx="695325" cy="695325"/>
          </a:xfrm>
          <a:prstGeom prst="rect">
            <a:avLst/>
          </a:prstGeom>
        </p:spPr>
      </p:pic>
      <p:pic>
        <p:nvPicPr>
          <p:cNvPr id="10" name="Grafik 9" descr="Table">
            <a:extLst>
              <a:ext uri="{FF2B5EF4-FFF2-40B4-BE49-F238E27FC236}">
                <a16:creationId xmlns="" xmlns:a16="http://schemas.microsoft.com/office/drawing/2014/main" id="{40AD4FC0-E2AA-9D49-8B07-643BB4A6D21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47234" y="3236087"/>
            <a:ext cx="1231900" cy="12319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="" xmlns:a16="http://schemas.microsoft.com/office/drawing/2014/main" id="{3C3BB732-3ED4-AA4D-BB4F-D653CBB7D8F5}"/>
              </a:ext>
            </a:extLst>
          </p:cNvPr>
          <p:cNvSpPr txBox="1"/>
          <p:nvPr/>
        </p:nvSpPr>
        <p:spPr>
          <a:xfrm>
            <a:off x="6120234" y="2611533"/>
            <a:ext cx="22281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ndale Mono" panose="020B0509000000000004" pitchFamily="49" charset="0"/>
              </a:rPr>
              <a:t>Spatial filtering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="" xmlns:a16="http://schemas.microsoft.com/office/drawing/2014/main" id="{093DA349-B4B5-4945-BA48-307D27A8841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9791" y="1493060"/>
            <a:ext cx="4481145" cy="1099374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="" xmlns:a16="http://schemas.microsoft.com/office/drawing/2014/main" id="{E1921D55-7E0F-3F47-A99E-CF7ADB0F5213}"/>
              </a:ext>
            </a:extLst>
          </p:cNvPr>
          <p:cNvSpPr txBox="1"/>
          <p:nvPr/>
        </p:nvSpPr>
        <p:spPr>
          <a:xfrm>
            <a:off x="5814268" y="1673415"/>
            <a:ext cx="33297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ndale Mono" panose="020B0509000000000004" pitchFamily="49" charset="0"/>
              </a:rPr>
              <a:t>Index from </a:t>
            </a:r>
            <a:r>
              <a:rPr lang="en-GB" sz="1400" dirty="0" err="1">
                <a:latin typeface="Andale Mono" panose="020B0509000000000004" pitchFamily="49" charset="0"/>
              </a:rPr>
              <a:t>Yair</a:t>
            </a:r>
            <a:r>
              <a:rPr lang="en-GB" sz="1400" dirty="0">
                <a:latin typeface="Andale Mono" panose="020B0509000000000004" pitchFamily="49" charset="0"/>
              </a:rPr>
              <a:t> et al., (2010), COSMO implementation by  </a:t>
            </a:r>
            <a:r>
              <a:rPr lang="en-GB" sz="1400" dirty="0" err="1">
                <a:latin typeface="Andale Mono" panose="020B0509000000000004" pitchFamily="49" charset="0"/>
              </a:rPr>
              <a:t>Blahak</a:t>
            </a:r>
            <a:r>
              <a:rPr lang="en-GB" sz="1400" dirty="0">
                <a:latin typeface="Andale Mono" panose="020B0509000000000004" pitchFamily="49" charset="0"/>
              </a:rPr>
              <a:t>, U., (2015)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1127" y="1076782"/>
            <a:ext cx="74302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800" dirty="0" smtClean="0"/>
              <a:t>Online </a:t>
            </a:r>
            <a:r>
              <a:rPr lang="de-CH" sz="1800" dirty="0" err="1" smtClean="0"/>
              <a:t>diagnostic</a:t>
            </a:r>
            <a:r>
              <a:rPr lang="de-CH" sz="1800" dirty="0" smtClean="0"/>
              <a:t> </a:t>
            </a:r>
            <a:r>
              <a:rPr lang="de-CH" sz="1800" dirty="0" err="1" smtClean="0"/>
              <a:t>using</a:t>
            </a:r>
            <a:r>
              <a:rPr lang="de-CH" sz="1800" dirty="0" smtClean="0"/>
              <a:t> </a:t>
            </a:r>
            <a:r>
              <a:rPr lang="de-CH" sz="1800" dirty="0" err="1" smtClean="0"/>
              <a:t>information</a:t>
            </a:r>
            <a:r>
              <a:rPr lang="de-CH" sz="1800" dirty="0" smtClean="0"/>
              <a:t> form 3d </a:t>
            </a:r>
            <a:r>
              <a:rPr lang="de-CH" sz="1800" dirty="0" err="1" smtClean="0"/>
              <a:t>prognostic</a:t>
            </a:r>
            <a:r>
              <a:rPr lang="de-CH" sz="1800" dirty="0" smtClean="0"/>
              <a:t> </a:t>
            </a:r>
            <a:r>
              <a:rPr lang="de-CH" sz="1800" dirty="0" err="1" smtClean="0"/>
              <a:t>model</a:t>
            </a:r>
            <a:r>
              <a:rPr lang="de-CH" sz="1800" dirty="0" smtClean="0"/>
              <a:t> variables</a:t>
            </a:r>
          </a:p>
          <a:p>
            <a:r>
              <a:rPr lang="de-CH" sz="1800" dirty="0" smtClean="0"/>
              <a:t>Operational at DWD</a:t>
            </a:r>
            <a:endParaRPr lang="en-US" sz="1800" dirty="0"/>
          </a:p>
        </p:txBody>
      </p:sp>
      <p:sp>
        <p:nvSpPr>
          <p:cNvPr id="7" name="Title 6"/>
          <p:cNvSpPr>
            <a:spLocks noGrp="1"/>
          </p:cNvSpPr>
          <p:nvPr>
            <p:ph type="title" idx="4294967295"/>
          </p:nvPr>
        </p:nvSpPr>
        <p:spPr>
          <a:xfrm>
            <a:off x="1627188" y="185738"/>
            <a:ext cx="7516812" cy="708025"/>
          </a:xfrm>
          <a:prstGeom prst="rect">
            <a:avLst/>
          </a:prstGeom>
        </p:spPr>
        <p:txBody>
          <a:bodyPr/>
          <a:lstStyle/>
          <a:p>
            <a:r>
              <a:rPr lang="en-US" b="0" dirty="0"/>
              <a:t>Lightning Potential Index (LPI)</a:t>
            </a:r>
            <a:br>
              <a:rPr lang="en-US" b="0" dirty="0"/>
            </a:b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09227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feld 12">
            <a:extLst>
              <a:ext uri="{FF2B5EF4-FFF2-40B4-BE49-F238E27FC236}">
                <a16:creationId xmlns="" xmlns:a16="http://schemas.microsoft.com/office/drawing/2014/main" id="{A06A3003-9D26-DC49-A0F4-7378FEAC9006}"/>
              </a:ext>
            </a:extLst>
          </p:cNvPr>
          <p:cNvSpPr txBox="1"/>
          <p:nvPr/>
        </p:nvSpPr>
        <p:spPr>
          <a:xfrm>
            <a:off x="6020790" y="2285961"/>
            <a:ext cx="31232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LPI once per </a:t>
            </a:r>
            <a:r>
              <a:rPr lang="en-GB" sz="2400" b="1" dirty="0" smtClean="0">
                <a:latin typeface="+mj-lt"/>
              </a:rPr>
              <a:t>hour</a:t>
            </a:r>
            <a:endParaRPr lang="de-CH" sz="2800" dirty="0">
              <a:latin typeface="+mj-lt"/>
            </a:endParaRPr>
          </a:p>
          <a:p>
            <a:pPr algn="ctr"/>
            <a:r>
              <a:rPr lang="de-CH" dirty="0">
                <a:latin typeface="+mj-lt"/>
              </a:rPr>
              <a:t>2077.47 s</a:t>
            </a:r>
          </a:p>
          <a:p>
            <a:pPr algn="ctr"/>
            <a:r>
              <a:rPr lang="de-CH" dirty="0">
                <a:latin typeface="+mj-lt"/>
              </a:rPr>
              <a:t>(+9.8 s / 0.5%)</a:t>
            </a:r>
          </a:p>
        </p:txBody>
      </p:sp>
      <p:pic>
        <p:nvPicPr>
          <p:cNvPr id="3" name="Grafik 2" descr="Stopwatch">
            <a:extLst>
              <a:ext uri="{FF2B5EF4-FFF2-40B4-BE49-F238E27FC236}">
                <a16:creationId xmlns="" xmlns:a16="http://schemas.microsoft.com/office/drawing/2014/main" id="{3D95C9B3-1C6A-0948-B067-C8943A196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32901" y="147570"/>
            <a:ext cx="786608" cy="786608"/>
          </a:xfrm>
          <a:prstGeom prst="rect">
            <a:avLst/>
          </a:prstGeom>
        </p:spPr>
      </p:pic>
      <p:pic>
        <p:nvPicPr>
          <p:cNvPr id="4" name="Grafik 3" descr="Add">
            <a:extLst>
              <a:ext uri="{FF2B5EF4-FFF2-40B4-BE49-F238E27FC236}">
                <a16:creationId xmlns="" xmlns:a16="http://schemas.microsoft.com/office/drawing/2014/main" id="{71945989-575A-A046-BAB2-5372351061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16707" y="517797"/>
            <a:ext cx="248984" cy="248984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="" xmlns:a16="http://schemas.microsoft.com/office/drawing/2014/main" id="{BF22D730-BDAF-664A-B751-FC693C9B8D2A}"/>
              </a:ext>
            </a:extLst>
          </p:cNvPr>
          <p:cNvSpPr txBox="1"/>
          <p:nvPr/>
        </p:nvSpPr>
        <p:spPr>
          <a:xfrm>
            <a:off x="1888176" y="268814"/>
            <a:ext cx="48730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+mj-lt"/>
              </a:rPr>
              <a:t>COSMO-1</a:t>
            </a:r>
            <a:r>
              <a:rPr lang="en-GB" sz="3600" b="1" dirty="0">
                <a:latin typeface="+mj-lt"/>
              </a:rPr>
              <a:t> with LPI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="" xmlns:a16="http://schemas.microsoft.com/office/drawing/2014/main" id="{2789050C-D8AD-4240-8022-DA20D1757D8B}"/>
              </a:ext>
            </a:extLst>
          </p:cNvPr>
          <p:cNvSpPr txBox="1"/>
          <p:nvPr/>
        </p:nvSpPr>
        <p:spPr>
          <a:xfrm>
            <a:off x="2452647" y="932372"/>
            <a:ext cx="611898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+mj-lt"/>
              </a:rPr>
              <a:t>LPI implemented on GPU, COSMO-1 </a:t>
            </a:r>
            <a:r>
              <a:rPr lang="en-GB" dirty="0">
                <a:latin typeface="+mj-lt"/>
              </a:rPr>
              <a:t>domain 24h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="" xmlns:a16="http://schemas.microsoft.com/office/drawing/2014/main" id="{C4CE9C8B-756C-104B-87A3-4E5120411B67}"/>
              </a:ext>
            </a:extLst>
          </p:cNvPr>
          <p:cNvSpPr txBox="1"/>
          <p:nvPr/>
        </p:nvSpPr>
        <p:spPr>
          <a:xfrm>
            <a:off x="471906" y="1585889"/>
            <a:ext cx="424879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i="1" dirty="0">
                <a:latin typeface="+mj-lt"/>
              </a:rPr>
              <a:t>72 NVIDIA Tesla K80 GPU </a:t>
            </a:r>
            <a:r>
              <a:rPr lang="de-CH" i="1" dirty="0" err="1">
                <a:latin typeface="+mj-lt"/>
              </a:rPr>
              <a:t>cards</a:t>
            </a:r>
            <a:r>
              <a:rPr lang="de-CH" i="1" dirty="0">
                <a:latin typeface="+mj-lt"/>
              </a:rPr>
              <a:t>. </a:t>
            </a:r>
            <a:endParaRPr lang="de-CH" dirty="0">
              <a:latin typeface="+mj-lt"/>
            </a:endParaRPr>
          </a:p>
          <a:p>
            <a:endParaRPr lang="en-GB" dirty="0">
              <a:latin typeface="+mj-lt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="" xmlns:a16="http://schemas.microsoft.com/office/drawing/2014/main" id="{60AE8169-B79F-674D-B8FD-54600CDA97CA}"/>
              </a:ext>
            </a:extLst>
          </p:cNvPr>
          <p:cNvSpPr txBox="1"/>
          <p:nvPr/>
        </p:nvSpPr>
        <p:spPr>
          <a:xfrm>
            <a:off x="471905" y="2284035"/>
            <a:ext cx="14162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LPI </a:t>
            </a:r>
            <a:r>
              <a:rPr lang="en-GB" sz="2400" b="1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off</a:t>
            </a:r>
            <a:endParaRPr lang="de-CH" sz="2800" dirty="0">
              <a:solidFill>
                <a:schemeClr val="bg2">
                  <a:lumMod val="75000"/>
                </a:schemeClr>
              </a:solidFill>
              <a:latin typeface="+mj-lt"/>
            </a:endParaRPr>
          </a:p>
          <a:p>
            <a:pPr algn="ctr"/>
            <a:r>
              <a:rPr lang="de-CH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2067.67 s</a:t>
            </a:r>
          </a:p>
          <a:p>
            <a:pPr algn="ctr"/>
            <a:r>
              <a:rPr lang="de-CH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(+0 s)</a:t>
            </a:r>
            <a:endParaRPr lang="de-CH" sz="3600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="" xmlns:a16="http://schemas.microsoft.com/office/drawing/2014/main" id="{C05A63E8-2F0E-B848-828E-E69BB0A18E64}"/>
              </a:ext>
            </a:extLst>
          </p:cNvPr>
          <p:cNvSpPr txBox="1"/>
          <p:nvPr/>
        </p:nvSpPr>
        <p:spPr>
          <a:xfrm>
            <a:off x="2794764" y="2284034"/>
            <a:ext cx="29885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LPI every 10 </a:t>
            </a:r>
            <a:r>
              <a:rPr lang="en-GB" sz="2400" b="1" dirty="0" smtClean="0">
                <a:latin typeface="+mj-lt"/>
              </a:rPr>
              <a:t>min</a:t>
            </a:r>
            <a:endParaRPr lang="de-CH" sz="2800" dirty="0">
              <a:latin typeface="+mj-lt"/>
            </a:endParaRPr>
          </a:p>
          <a:p>
            <a:pPr algn="ctr"/>
            <a:r>
              <a:rPr lang="de-CH" dirty="0">
                <a:latin typeface="+mj-lt"/>
              </a:rPr>
              <a:t>2190.18 s</a:t>
            </a:r>
          </a:p>
          <a:p>
            <a:pPr algn="ctr"/>
            <a:r>
              <a:rPr lang="de-CH" dirty="0">
                <a:latin typeface="+mj-lt"/>
              </a:rPr>
              <a:t>(+122.51 s / 6%)</a:t>
            </a:r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E9BF95A8-4176-8148-BA9E-9958B1D65683}"/>
              </a:ext>
            </a:extLst>
          </p:cNvPr>
          <p:cNvSpPr/>
          <p:nvPr/>
        </p:nvSpPr>
        <p:spPr>
          <a:xfrm>
            <a:off x="7360686" y="3805473"/>
            <a:ext cx="335160" cy="34859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+mj-lt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CC7CB030-CCC0-244C-9124-E2457A0B97E4}"/>
              </a:ext>
            </a:extLst>
          </p:cNvPr>
          <p:cNvSpPr/>
          <p:nvPr/>
        </p:nvSpPr>
        <p:spPr>
          <a:xfrm>
            <a:off x="4032298" y="3785113"/>
            <a:ext cx="343131" cy="34200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3110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="" xmlns:a16="http://schemas.microsoft.com/office/drawing/2014/main" id="{535B8700-E33C-F449-98B1-4865B935E318}"/>
              </a:ext>
            </a:extLst>
          </p:cNvPr>
          <p:cNvSpPr txBox="1"/>
          <p:nvPr/>
        </p:nvSpPr>
        <p:spPr>
          <a:xfrm>
            <a:off x="766915" y="263399"/>
            <a:ext cx="7748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+mj-lt"/>
              </a:rPr>
              <a:t>Analysis of three configurations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34178" y="1357129"/>
            <a:ext cx="837708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• 10 </a:t>
            </a:r>
            <a:r>
              <a:rPr lang="en-US" dirty="0" smtClean="0"/>
              <a:t>min case : </a:t>
            </a:r>
            <a:r>
              <a:rPr lang="en-US" dirty="0"/>
              <a:t>LPI fields are aggregated over 1 hour, </a:t>
            </a:r>
            <a:r>
              <a:rPr lang="en-US" dirty="0" smtClean="0"/>
              <a:t>max over </a:t>
            </a:r>
            <a:r>
              <a:rPr lang="en-US" dirty="0" smtClean="0">
                <a:solidFill>
                  <a:srgbClr val="FF0000"/>
                </a:solidFill>
              </a:rPr>
              <a:t>10 min output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• 15 min case : </a:t>
            </a:r>
            <a:r>
              <a:rPr lang="en-US" dirty="0" smtClean="0">
                <a:solidFill>
                  <a:srgbClr val="FF0000"/>
                </a:solidFill>
              </a:rPr>
              <a:t>hourly </a:t>
            </a:r>
            <a:r>
              <a:rPr lang="en-US" dirty="0">
                <a:solidFill>
                  <a:srgbClr val="FF0000"/>
                </a:solidFill>
              </a:rPr>
              <a:t>LPI </a:t>
            </a:r>
            <a:r>
              <a:rPr lang="en-US" dirty="0" smtClean="0">
                <a:solidFill>
                  <a:srgbClr val="FF0000"/>
                </a:solidFill>
              </a:rPr>
              <a:t>output </a:t>
            </a:r>
            <a:r>
              <a:rPr lang="en-US" dirty="0" smtClean="0"/>
              <a:t>assuming account for flash rate in +/-</a:t>
            </a:r>
            <a:r>
              <a:rPr lang="en-US" dirty="0"/>
              <a:t>15min around the output time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• 30 </a:t>
            </a:r>
            <a:r>
              <a:rPr lang="en-US" dirty="0"/>
              <a:t>min case </a:t>
            </a:r>
            <a:r>
              <a:rPr lang="en-US" dirty="0">
                <a:solidFill>
                  <a:srgbClr val="FF0000"/>
                </a:solidFill>
              </a:rPr>
              <a:t>: hourly LPI output </a:t>
            </a:r>
            <a:r>
              <a:rPr lang="en-US" dirty="0"/>
              <a:t>assuming account for flash rate in </a:t>
            </a:r>
            <a:r>
              <a:rPr lang="en-US" dirty="0" smtClean="0"/>
              <a:t>+/-30min </a:t>
            </a:r>
            <a:r>
              <a:rPr lang="en-US" dirty="0"/>
              <a:t>around the output time </a:t>
            </a:r>
          </a:p>
        </p:txBody>
      </p:sp>
    </p:spTree>
    <p:extLst>
      <p:ext uri="{BB962C8B-B14F-4D97-AF65-F5344CB8AC3E}">
        <p14:creationId xmlns:p14="http://schemas.microsoft.com/office/powerpoint/2010/main" val="342683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="" xmlns:a16="http://schemas.microsoft.com/office/drawing/2014/main" id="{975DC12C-F8BA-A848-A4EA-44616AF35355}"/>
              </a:ext>
            </a:extLst>
          </p:cNvPr>
          <p:cNvSpPr txBox="1"/>
          <p:nvPr/>
        </p:nvSpPr>
        <p:spPr>
          <a:xfrm>
            <a:off x="1558638" y="246001"/>
            <a:ext cx="5995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+mj-lt"/>
              </a:rPr>
              <a:t>Verification</a:t>
            </a:r>
            <a:endParaRPr lang="en-GB" sz="3200" dirty="0">
              <a:latin typeface="+mj-lt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="" xmlns:a16="http://schemas.microsoft.com/office/drawing/2014/main" id="{7BAEBB7A-9146-0C4C-B8EE-F66FDEC8ADD6}"/>
              </a:ext>
            </a:extLst>
          </p:cNvPr>
          <p:cNvSpPr txBox="1"/>
          <p:nvPr/>
        </p:nvSpPr>
        <p:spPr>
          <a:xfrm>
            <a:off x="534390" y="1151715"/>
            <a:ext cx="813459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Rare event, difficult to verify: coverage-distance-intensity </a:t>
            </a:r>
            <a:r>
              <a:rPr lang="en-US" sz="1800" dirty="0" smtClean="0"/>
              <a:t>(CDI</a:t>
            </a:r>
            <a:r>
              <a:rPr lang="en-US" sz="1800" dirty="0"/>
              <a:t>) verification </a:t>
            </a:r>
            <a:r>
              <a:rPr lang="en-US" sz="1800" dirty="0" smtClean="0"/>
              <a:t>method</a:t>
            </a:r>
            <a:r>
              <a:rPr lang="en-US" sz="1800" dirty="0"/>
              <a:t> </a:t>
            </a:r>
            <a:r>
              <a:rPr lang="en-US" sz="1800" dirty="0" smtClean="0"/>
              <a:t>(</a:t>
            </a:r>
            <a:r>
              <a:rPr lang="en-GB" sz="1800" dirty="0" smtClean="0"/>
              <a:t>Wilkinson</a:t>
            </a:r>
            <a:r>
              <a:rPr lang="en-GB" sz="1800" dirty="0"/>
              <a:t>, J</a:t>
            </a:r>
            <a:r>
              <a:rPr lang="en-GB" sz="1800" dirty="0" smtClean="0"/>
              <a:t>., 2017) 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Coverage score (SEDS) : </a:t>
            </a:r>
            <a:r>
              <a:rPr lang="en-US" sz="1800" dirty="0"/>
              <a:t>Varies slowly between 0 and 1 for increasing coverage bias and number of observations in </a:t>
            </a:r>
            <a:r>
              <a:rPr lang="en-US" sz="1800" dirty="0" smtClean="0"/>
              <a:t>the model domain</a:t>
            </a:r>
            <a:br>
              <a:rPr lang="en-US" sz="1800" dirty="0" smtClean="0"/>
            </a:br>
            <a:endParaRPr lang="en-US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800" dirty="0" err="1" smtClean="0"/>
              <a:t>Distance</a:t>
            </a:r>
            <a:r>
              <a:rPr lang="de-CH" sz="1800" dirty="0" smtClean="0"/>
              <a:t> score (</a:t>
            </a:r>
            <a:r>
              <a:rPr lang="en-US" sz="1800" i="1" dirty="0" smtClean="0"/>
              <a:t>QSDS) </a:t>
            </a:r>
            <a:r>
              <a:rPr lang="en-US" sz="1800" dirty="0"/>
              <a:t>: Distance between model and </a:t>
            </a:r>
            <a:r>
              <a:rPr lang="en-US" sz="1800" dirty="0" smtClean="0"/>
              <a:t>observation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Intensity score (IS) compare total </a:t>
            </a:r>
            <a:r>
              <a:rPr lang="en-US" sz="1800" dirty="0"/>
              <a:t>number of </a:t>
            </a:r>
            <a:r>
              <a:rPr lang="en-US" sz="1800" dirty="0" smtClean="0"/>
              <a:t>flashes in model and </a:t>
            </a:r>
            <a:r>
              <a:rPr lang="en-US" sz="1800" dirty="0" smtClean="0"/>
              <a:t>observation </a:t>
            </a:r>
            <a:r>
              <a:rPr lang="en-US" sz="1800" dirty="0"/>
              <a:t>during the time period</a:t>
            </a:r>
            <a:endParaRPr lang="en-US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51712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="" xmlns:a16="http://schemas.microsoft.com/office/drawing/2014/main" id="{0E732CA4-0899-B34C-9A26-02BDBC644363}"/>
              </a:ext>
            </a:extLst>
          </p:cNvPr>
          <p:cNvSpPr txBox="1"/>
          <p:nvPr/>
        </p:nvSpPr>
        <p:spPr>
          <a:xfrm>
            <a:off x="337705" y="263399"/>
            <a:ext cx="8058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latin typeface="+mj-lt"/>
              </a:rPr>
              <a:t>From LPI to flash rate</a:t>
            </a:r>
            <a:endParaRPr lang="en-GB" sz="3200" b="1" dirty="0">
              <a:latin typeface="+mj-lt"/>
            </a:endParaRPr>
          </a:p>
        </p:txBody>
      </p:sp>
      <p:pic>
        <p:nvPicPr>
          <p:cNvPr id="5" name="Grafik 4" descr="Bullseye">
            <a:extLst>
              <a:ext uri="{FF2B5EF4-FFF2-40B4-BE49-F238E27FC236}">
                <a16:creationId xmlns="" xmlns:a16="http://schemas.microsoft.com/office/drawing/2014/main" id="{4C85BCBA-AD5B-C244-BCFD-00480CCB5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88980" y="181712"/>
            <a:ext cx="748145" cy="74814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="" xmlns:a16="http://schemas.microsoft.com/office/drawing/2014/main" id="{516C4D94-BA8D-0540-AA2E-1581892429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0700" y="848174"/>
            <a:ext cx="5312159" cy="319528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39049" y="4048825"/>
            <a:ext cx="7730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800" dirty="0" smtClean="0"/>
              <a:t>1. </a:t>
            </a:r>
            <a:r>
              <a:rPr lang="de-CH" sz="1800" dirty="0" err="1" smtClean="0"/>
              <a:t>Apply</a:t>
            </a:r>
            <a:r>
              <a:rPr lang="de-CH" sz="1800" dirty="0" smtClean="0"/>
              <a:t> </a:t>
            </a:r>
            <a:r>
              <a:rPr lang="de-CH" sz="1800" dirty="0" err="1" smtClean="0"/>
              <a:t>threashold</a:t>
            </a:r>
            <a:r>
              <a:rPr lang="de-CH" sz="1800" dirty="0" smtClean="0"/>
              <a:t> : minimal </a:t>
            </a:r>
            <a:r>
              <a:rPr lang="de-CH" sz="1800" dirty="0" err="1" smtClean="0"/>
              <a:t>value</a:t>
            </a:r>
            <a:r>
              <a:rPr lang="de-CH" sz="1800" dirty="0" smtClean="0"/>
              <a:t> </a:t>
            </a:r>
            <a:r>
              <a:rPr lang="de-CH" sz="1800" dirty="0" err="1" smtClean="0"/>
              <a:t>of</a:t>
            </a:r>
            <a:r>
              <a:rPr lang="de-CH" sz="1800" dirty="0" smtClean="0"/>
              <a:t> LPI </a:t>
            </a:r>
            <a:r>
              <a:rPr lang="de-CH" sz="1800" dirty="0" err="1" smtClean="0"/>
              <a:t>to</a:t>
            </a:r>
            <a:r>
              <a:rPr lang="de-CH" sz="1800" dirty="0" smtClean="0"/>
              <a:t> </a:t>
            </a:r>
            <a:r>
              <a:rPr lang="de-CH" sz="1800" dirty="0" err="1" smtClean="0"/>
              <a:t>get</a:t>
            </a:r>
            <a:r>
              <a:rPr lang="de-CH" sz="1800" dirty="0" smtClean="0"/>
              <a:t> 1 Flash in </a:t>
            </a:r>
            <a:r>
              <a:rPr lang="de-CH" sz="1800" dirty="0" err="1" smtClean="0"/>
              <a:t>the</a:t>
            </a:r>
            <a:r>
              <a:rPr lang="de-CH" sz="1800" dirty="0" smtClean="0"/>
              <a:t> time </a:t>
            </a:r>
            <a:r>
              <a:rPr lang="de-CH" sz="1800" dirty="0" err="1" smtClean="0"/>
              <a:t>period</a:t>
            </a:r>
            <a:r>
              <a:rPr lang="de-CH" sz="1800" dirty="0" smtClean="0"/>
              <a:t>, </a:t>
            </a:r>
            <a:r>
              <a:rPr lang="de-CH" sz="1800" dirty="0" err="1" smtClean="0"/>
              <a:t>using</a:t>
            </a:r>
            <a:r>
              <a:rPr lang="de-CH" sz="1800" dirty="0" smtClean="0"/>
              <a:t> </a:t>
            </a:r>
            <a:r>
              <a:rPr lang="de-CH" sz="1800" dirty="0" err="1" smtClean="0"/>
              <a:t>coverage</a:t>
            </a:r>
            <a:r>
              <a:rPr lang="de-CH" sz="1800" dirty="0" smtClean="0"/>
              <a:t> score (SEDS) </a:t>
            </a:r>
            <a:r>
              <a:rPr lang="de-CH" sz="1800" dirty="0" err="1" smtClean="0"/>
              <a:t>over</a:t>
            </a:r>
            <a:r>
              <a:rPr lang="de-CH" sz="1800" dirty="0" smtClean="0"/>
              <a:t> a </a:t>
            </a:r>
            <a:r>
              <a:rPr lang="de-CH" sz="1800" dirty="0" err="1" smtClean="0"/>
              <a:t>one</a:t>
            </a:r>
            <a:r>
              <a:rPr lang="de-CH" sz="1800" dirty="0" smtClean="0"/>
              <a:t> </a:t>
            </a:r>
            <a:r>
              <a:rPr lang="de-CH" sz="1800" dirty="0" err="1" smtClean="0"/>
              <a:t>month</a:t>
            </a:r>
            <a:r>
              <a:rPr lang="de-CH" sz="1800" dirty="0" smtClean="0"/>
              <a:t> </a:t>
            </a:r>
            <a:r>
              <a:rPr lang="de-CH" sz="1800" dirty="0" err="1" smtClean="0"/>
              <a:t>period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66175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="" xmlns:a16="http://schemas.microsoft.com/office/drawing/2014/main" id="{0E732CA4-0899-B34C-9A26-02BDBC644363}"/>
              </a:ext>
            </a:extLst>
          </p:cNvPr>
          <p:cNvSpPr txBox="1"/>
          <p:nvPr/>
        </p:nvSpPr>
        <p:spPr>
          <a:xfrm>
            <a:off x="337705" y="263399"/>
            <a:ext cx="8058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From LPI to flash </a:t>
            </a:r>
            <a:r>
              <a:rPr lang="en-GB" sz="3200" dirty="0" smtClean="0"/>
              <a:t>rate</a:t>
            </a:r>
            <a:endParaRPr lang="en-GB" sz="3200" dirty="0"/>
          </a:p>
        </p:txBody>
      </p:sp>
      <p:pic>
        <p:nvPicPr>
          <p:cNvPr id="5" name="Grafik 4" descr="Bullseye">
            <a:extLst>
              <a:ext uri="{FF2B5EF4-FFF2-40B4-BE49-F238E27FC236}">
                <a16:creationId xmlns="" xmlns:a16="http://schemas.microsoft.com/office/drawing/2014/main" id="{4C85BCBA-AD5B-C244-BCFD-00480CCB5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6484" y="153469"/>
            <a:ext cx="748145" cy="74814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="" xmlns:a16="http://schemas.microsoft.com/office/drawing/2014/main" id="{F192603B-E5B5-7A4C-8CC0-5B83AA6B0E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5894" y="866897"/>
            <a:ext cx="5201772" cy="3256105"/>
          </a:xfrm>
          <a:prstGeom prst="rect">
            <a:avLst/>
          </a:prstGeom>
        </p:spPr>
      </p:pic>
      <p:sp>
        <p:nvSpPr>
          <p:cNvPr id="8" name="Textfeld 3">
            <a:extLst>
              <a:ext uri="{FF2B5EF4-FFF2-40B4-BE49-F238E27FC236}">
                <a16:creationId xmlns="" xmlns:a16="http://schemas.microsoft.com/office/drawing/2014/main" id="{65B368F7-DB0F-B349-9763-743F7DBDB112}"/>
              </a:ext>
            </a:extLst>
          </p:cNvPr>
          <p:cNvSpPr txBox="1"/>
          <p:nvPr/>
        </p:nvSpPr>
        <p:spPr>
          <a:xfrm>
            <a:off x="1156238" y="4223173"/>
            <a:ext cx="722024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2. categorical approach introduced, fit observed </a:t>
            </a:r>
            <a:r>
              <a:rPr lang="en-GB" dirty="0" smtClean="0"/>
              <a:t>distribution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934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Bullseye">
            <a:extLst>
              <a:ext uri="{FF2B5EF4-FFF2-40B4-BE49-F238E27FC236}">
                <a16:creationId xmlns="" xmlns:a16="http://schemas.microsoft.com/office/drawing/2014/main" id="{0F5B1218-934D-594D-B552-FF8207400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5855" y="161585"/>
            <a:ext cx="748145" cy="748145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="" xmlns:a16="http://schemas.microsoft.com/office/drawing/2014/main" id="{30516849-1E38-0C45-8F23-E3C5BC05DE67}"/>
              </a:ext>
            </a:extLst>
          </p:cNvPr>
          <p:cNvSpPr txBox="1"/>
          <p:nvPr/>
        </p:nvSpPr>
        <p:spPr>
          <a:xfrm>
            <a:off x="3386137" y="263399"/>
            <a:ext cx="28376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/>
              <a:t>Verification</a:t>
            </a:r>
            <a:endParaRPr lang="en-GB" sz="3600" b="1" dirty="0"/>
          </a:p>
        </p:txBody>
      </p:sp>
      <p:sp>
        <p:nvSpPr>
          <p:cNvPr id="6" name="Textfeld 5">
            <a:extLst>
              <a:ext uri="{FF2B5EF4-FFF2-40B4-BE49-F238E27FC236}">
                <a16:creationId xmlns="" xmlns:a16="http://schemas.microsoft.com/office/drawing/2014/main" id="{07AEE3CD-88D2-0847-8E3A-22CC48EB6FE2}"/>
              </a:ext>
            </a:extLst>
          </p:cNvPr>
          <p:cNvSpPr txBox="1"/>
          <p:nvPr/>
        </p:nvSpPr>
        <p:spPr>
          <a:xfrm>
            <a:off x="4618402" y="1340029"/>
            <a:ext cx="4525598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/>
              <a:t>	</a:t>
            </a:r>
            <a:r>
              <a:rPr lang="en-GB" sz="1800" b="1" dirty="0"/>
              <a:t>	LPI</a:t>
            </a:r>
          </a:p>
          <a:p>
            <a:r>
              <a:rPr lang="en-GB" sz="1800" dirty="0"/>
              <a:t>	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1800" dirty="0"/>
              <a:t>reforecast of summer 2017 (COSMO-1)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GB" sz="1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1800" dirty="0"/>
              <a:t>model initialization at 00 UTC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GB" sz="1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1800" dirty="0"/>
              <a:t>24 h </a:t>
            </a:r>
            <a:r>
              <a:rPr lang="en-GB" sz="1800" dirty="0" err="1"/>
              <a:t>leadtime</a:t>
            </a:r>
            <a:endParaRPr lang="en-GB" sz="1800" dirty="0"/>
          </a:p>
          <a:p>
            <a:endParaRPr lang="en-GB" sz="1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1800" dirty="0"/>
              <a:t>July training period for problems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GB" sz="1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1800" dirty="0"/>
              <a:t>June and August verification period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GB" sz="1800" dirty="0"/>
          </a:p>
        </p:txBody>
      </p:sp>
      <p:sp>
        <p:nvSpPr>
          <p:cNvPr id="8" name="Textfeld 7">
            <a:extLst>
              <a:ext uri="{FF2B5EF4-FFF2-40B4-BE49-F238E27FC236}">
                <a16:creationId xmlns="" xmlns:a16="http://schemas.microsoft.com/office/drawing/2014/main" id="{129DAFF3-FBFD-BE4E-89F9-4930E71F2016}"/>
              </a:ext>
            </a:extLst>
          </p:cNvPr>
          <p:cNvSpPr txBox="1"/>
          <p:nvPr/>
        </p:nvSpPr>
        <p:spPr>
          <a:xfrm>
            <a:off x="97698" y="1478335"/>
            <a:ext cx="4474302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800" b="1" dirty="0"/>
              <a:t>lightning</a:t>
            </a:r>
          </a:p>
          <a:p>
            <a:r>
              <a:rPr lang="en-GB" sz="1800" dirty="0"/>
              <a:t>	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1800" dirty="0"/>
              <a:t>EUCLID network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GB" sz="1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1800" dirty="0"/>
              <a:t>cloud-to-ground and intra-cloud flashes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GB" sz="1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1800" dirty="0" err="1"/>
              <a:t>bining</a:t>
            </a:r>
            <a:r>
              <a:rPr lang="en-GB" sz="1800" dirty="0"/>
              <a:t> to COSMO-1 grid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GB" sz="1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1800" dirty="0"/>
              <a:t>limited area around Switzerland</a:t>
            </a:r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604549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n_Format_16-9">
  <a:themeElements>
    <a:clrScheme name="Benutzerdefiniert 1">
      <a:dk1>
        <a:srgbClr val="000000"/>
      </a:dk1>
      <a:lt1>
        <a:srgbClr val="FFFFFF"/>
      </a:lt1>
      <a:dk2>
        <a:srgbClr val="000000"/>
      </a:dk2>
      <a:lt2>
        <a:srgbClr val="7D6E5F"/>
      </a:lt2>
      <a:accent1>
        <a:srgbClr val="FF0000"/>
      </a:accent1>
      <a:accent2>
        <a:srgbClr val="7D6E5F"/>
      </a:accent2>
      <a:accent3>
        <a:srgbClr val="5A735F"/>
      </a:accent3>
      <a:accent4>
        <a:srgbClr val="000000"/>
      </a:accent4>
      <a:accent5>
        <a:srgbClr val="DAEDEF"/>
      </a:accent5>
      <a:accent6>
        <a:srgbClr val="FAB45F"/>
      </a:accent6>
      <a:hlink>
        <a:srgbClr val="000000"/>
      </a:hlink>
      <a:folHlink>
        <a:srgbClr val="000000"/>
      </a:folHlink>
    </a:clrScheme>
    <a:fontScheme name="GSED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SEDI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711EB1397DA214C991D0114E1C6705F" ma:contentTypeVersion="1" ma:contentTypeDescription="Ein neues Dokument erstellen." ma:contentTypeScope="" ma:versionID="4f497952251489acb7320a0ddcdc69ee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5e9f62132f8a72b8ccdf838efe357e29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StartDate" ma:index="8" nillable="true" ma:displayName="Geplantes Startdatum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Geplantes Enddatum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470CE0D-FADF-4C0F-90CA-E3B937E9A86B}">
  <ds:schemaRefs>
    <ds:schemaRef ds:uri="http://purl.org/dc/dcmitype/"/>
    <ds:schemaRef ds:uri="http://schemas.openxmlformats.org/package/2006/metadata/core-properties"/>
    <ds:schemaRef ds:uri="http://schemas.microsoft.com/sharepoint/v3"/>
    <ds:schemaRef ds:uri="http://schemas.microsoft.com/office/2006/metadata/properties"/>
    <ds:schemaRef ds:uri="http://purl.org/dc/elements/1.1/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8F031FF-B88D-427D-A541-B3BADEC17D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DEE9CD66-01A1-48D3-A44D-6CE49655947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en_Format_16-9</Template>
  <TotalTime>0</TotalTime>
  <Words>671</Words>
  <Application>Microsoft Office PowerPoint</Application>
  <PresentationFormat>On-screen Show (16:9)</PresentationFormat>
  <Paragraphs>126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en_Format_16-9</vt:lpstr>
      <vt:lpstr>Lightning Potential Index (LPI) and Hailcast in COSMO-1</vt:lpstr>
      <vt:lpstr>Overview</vt:lpstr>
      <vt:lpstr>Lightning Potential Index (LPI)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Hailcast</vt:lpstr>
      <vt:lpstr>HAILCAST Model</vt:lpstr>
      <vt:lpstr>Halicast in COSMO</vt:lpstr>
      <vt:lpstr>Verification Summer 2017</vt:lpstr>
      <vt:lpstr>Contingeny table of HAILCAST and TQG proxy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MeteoSwiss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Lightning Potential Index (LPI) and Hailcast in COSMO-1</dc:title>
  <dc:creator>Lapillonne Xavier</dc:creator>
  <cp:lastModifiedBy>Lapillonne Xavier</cp:lastModifiedBy>
  <cp:revision>20</cp:revision>
  <cp:lastPrinted>2016-02-16T15:38:09Z</cp:lastPrinted>
  <dcterms:created xsi:type="dcterms:W3CDTF">2019-09-08T11:38:16Z</dcterms:created>
  <dcterms:modified xsi:type="dcterms:W3CDTF">2019-09-08T12:59:18Z</dcterms:modified>
</cp:coreProperties>
</file>