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726" r:id="rId4"/>
  </p:sldMasterIdLst>
  <p:notesMasterIdLst>
    <p:notesMasterId r:id="rId19"/>
  </p:notesMasterIdLst>
  <p:handoutMasterIdLst>
    <p:handoutMasterId r:id="rId20"/>
  </p:handoutMasterIdLst>
  <p:sldIdLst>
    <p:sldId id="260" r:id="rId5"/>
    <p:sldId id="257" r:id="rId6"/>
    <p:sldId id="258" r:id="rId7"/>
    <p:sldId id="262" r:id="rId8"/>
    <p:sldId id="270" r:id="rId9"/>
    <p:sldId id="261" r:id="rId10"/>
    <p:sldId id="264" r:id="rId11"/>
    <p:sldId id="265" r:id="rId12"/>
    <p:sldId id="266" r:id="rId13"/>
    <p:sldId id="267" r:id="rId14"/>
    <p:sldId id="271" r:id="rId15"/>
    <p:sldId id="268" r:id="rId16"/>
    <p:sldId id="269" r:id="rId17"/>
    <p:sldId id="259" r:id="rId18"/>
  </p:sldIdLst>
  <p:sldSz cx="9144000" cy="5143500" type="screen16x9"/>
  <p:notesSz cx="7023100" cy="93091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urrer Bettina" initials="dub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40000"/>
    <a:srgbClr val="39B1DB"/>
    <a:srgbClr val="60B4B2"/>
    <a:srgbClr val="08CDE8"/>
    <a:srgbClr val="CDCDCD"/>
    <a:srgbClr val="F0494A"/>
    <a:srgbClr val="F3BE91"/>
    <a:srgbClr val="88B0D8"/>
    <a:srgbClr val="F9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1" autoAdjust="0"/>
    <p:restoredTop sz="86432" autoAdjust="0"/>
  </p:normalViewPr>
  <p:slideViewPr>
    <p:cSldViewPr snapToGrid="0" showGuides="1">
      <p:cViewPr>
        <p:scale>
          <a:sx n="154" d="100"/>
          <a:sy n="154" d="100"/>
        </p:scale>
        <p:origin x="-384" y="-72"/>
      </p:cViewPr>
      <p:guideLst>
        <p:guide orient="horz" pos="161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474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8" d="100"/>
          <a:sy n="78" d="100"/>
        </p:scale>
        <p:origin x="-3318" y="-108"/>
      </p:cViewPr>
      <p:guideLst>
        <p:guide orient="horz" pos="2932"/>
        <p:guide pos="221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5539B3AE-4F5B-4C8A-901D-39FC07883CC1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045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8" y="0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11163" y="698500"/>
            <a:ext cx="6200775" cy="3489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5" y="4421824"/>
            <a:ext cx="5150273" cy="4189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noProof="0" smtClean="0"/>
              <a:t>Mastertextformat bearbeiten</a:t>
            </a:r>
          </a:p>
          <a:p>
            <a:pPr lvl="1"/>
            <a:r>
              <a:rPr lang="de-CH" noProof="0" smtClean="0"/>
              <a:t>Zweite Ebene</a:t>
            </a:r>
          </a:p>
          <a:p>
            <a:pPr lvl="2"/>
            <a:r>
              <a:rPr lang="de-CH" noProof="0" smtClean="0"/>
              <a:t>Dritte Ebene</a:t>
            </a:r>
          </a:p>
          <a:p>
            <a:pPr lvl="3"/>
            <a:r>
              <a:rPr lang="de-CH" noProof="0" smtClean="0"/>
              <a:t>Vierte Ebene</a:t>
            </a:r>
          </a:p>
          <a:p>
            <a:pPr lvl="4"/>
            <a:r>
              <a:rPr lang="de-CH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8" y="8843645"/>
            <a:ext cx="3043344" cy="465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A1435824-F435-405F-82FC-C5B86CD5CBFE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05510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kern="1200" dirty="0" smtClean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rPr>
              <a:t>Analysis: </a:t>
            </a:r>
          </a:p>
          <a:p>
            <a:pPr marL="742894" lvl="1" indent="-285750">
              <a:buFont typeface="Arial" panose="020B0604020202020204" pitchFamily="34" charset="0"/>
              <a:buChar char="•"/>
              <a:defRPr/>
            </a:pPr>
            <a:r>
              <a:rPr lang="en-US" sz="1400" kern="1200" dirty="0" smtClean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rPr>
              <a:t>COSMO-1 error </a:t>
            </a:r>
            <a:r>
              <a:rPr lang="en-US" sz="1400" dirty="0" smtClean="0"/>
              <a:t>interpolated in space using inverse distance weighting (horizontal and vertical).</a:t>
            </a:r>
          </a:p>
          <a:p>
            <a:pPr marL="742894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 smtClean="0"/>
              <a:t>leave one out cross-validation: equivalent or sometimes even worse performance</a:t>
            </a:r>
            <a:r>
              <a:rPr lang="en-US" sz="1400" b="1" dirty="0" smtClean="0"/>
              <a:t> </a:t>
            </a:r>
            <a:r>
              <a:rPr lang="en-US" sz="1400" dirty="0" smtClean="0"/>
              <a:t>as COSMO-1.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 dirty="0" smtClean="0"/>
              <a:t>Forecast:</a:t>
            </a:r>
          </a:p>
          <a:p>
            <a:pPr marL="742894" lvl="1" indent="-285750">
              <a:buFont typeface="Arial" panose="020B0604020202020204" pitchFamily="34" charset="0"/>
              <a:buChar char="•"/>
              <a:defRPr/>
            </a:pPr>
            <a:r>
              <a:rPr lang="en-US" sz="1400" dirty="0" smtClean="0"/>
              <a:t>Linear blending  between analysis and COSMO-1 (0-6h): unrealistic transitions.</a:t>
            </a:r>
          </a:p>
          <a:p>
            <a:pPr marL="742894" lvl="1" indent="-285750">
              <a:buFont typeface="Arial" panose="020B0604020202020204" pitchFamily="34" charset="0"/>
              <a:buChar char="•"/>
              <a:defRPr/>
            </a:pPr>
            <a:endParaRPr lang="en-US" sz="1400" dirty="0" smtClean="0"/>
          </a:p>
          <a:p>
            <a:pPr>
              <a:defRPr/>
            </a:pPr>
            <a:r>
              <a:rPr lang="en-US" sz="1400" dirty="0" smtClean="0"/>
              <a:t>Goal: </a:t>
            </a:r>
            <a:r>
              <a:rPr lang="de-CH" sz="1400" dirty="0" err="1" smtClean="0"/>
              <a:t>evaluate</a:t>
            </a:r>
            <a:r>
              <a:rPr lang="de-CH" sz="1400" dirty="0" smtClean="0"/>
              <a:t> </a:t>
            </a:r>
            <a:r>
              <a:rPr lang="de-CH" sz="1400" b="1" dirty="0" err="1" smtClean="0"/>
              <a:t>machine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learning</a:t>
            </a:r>
            <a:r>
              <a:rPr lang="de-CH" sz="1400" b="1" dirty="0" smtClean="0"/>
              <a:t> </a:t>
            </a:r>
            <a:r>
              <a:rPr lang="de-CH" sz="1400" dirty="0" err="1" smtClean="0"/>
              <a:t>techniques</a:t>
            </a:r>
            <a:endParaRPr lang="de-CH" sz="1400" dirty="0" smtClean="0"/>
          </a:p>
          <a:p>
            <a:pPr marL="742894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CH" sz="1400" dirty="0" err="1" smtClean="0"/>
              <a:t>Improve</a:t>
            </a:r>
            <a:r>
              <a:rPr lang="de-CH" sz="1400" dirty="0" smtClean="0"/>
              <a:t> </a:t>
            </a:r>
            <a:r>
              <a:rPr lang="de-CH" sz="1400" dirty="0" err="1" smtClean="0"/>
              <a:t>analysis</a:t>
            </a:r>
            <a:r>
              <a:rPr lang="de-CH" sz="1400" dirty="0" smtClean="0"/>
              <a:t> </a:t>
            </a:r>
            <a:r>
              <a:rPr lang="de-CH" sz="1400" dirty="0" err="1" smtClean="0"/>
              <a:t>and</a:t>
            </a:r>
            <a:r>
              <a:rPr lang="de-CH" sz="1400" dirty="0" smtClean="0"/>
              <a:t> </a:t>
            </a:r>
            <a:r>
              <a:rPr lang="de-CH" sz="1400" dirty="0" err="1" smtClean="0"/>
              <a:t>nowcasting</a:t>
            </a:r>
            <a:r>
              <a:rPr lang="de-CH" sz="1400" dirty="0" smtClean="0"/>
              <a:t> </a:t>
            </a:r>
            <a:r>
              <a:rPr lang="de-CH" sz="1400" dirty="0" err="1" smtClean="0"/>
              <a:t>of</a:t>
            </a:r>
            <a:r>
              <a:rPr lang="de-CH" sz="1400" dirty="0" smtClean="0"/>
              <a:t>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model</a:t>
            </a:r>
            <a:r>
              <a:rPr lang="de-CH" sz="1400" dirty="0" smtClean="0"/>
              <a:t> on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whole</a:t>
            </a:r>
            <a:r>
              <a:rPr lang="de-CH" sz="1400" dirty="0" smtClean="0"/>
              <a:t> </a:t>
            </a:r>
            <a:r>
              <a:rPr lang="de-CH" sz="1400" dirty="0" err="1" smtClean="0"/>
              <a:t>grid</a:t>
            </a:r>
            <a:r>
              <a:rPr lang="de-CH" sz="1400" dirty="0" smtClean="0"/>
              <a:t> </a:t>
            </a:r>
          </a:p>
          <a:p>
            <a:pPr marL="742894"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smtClean="0"/>
              <a:t>Add wind gust</a:t>
            </a:r>
          </a:p>
          <a:p>
            <a:endParaRPr lang="fr-CH" dirty="0" smtClean="0"/>
          </a:p>
          <a:p>
            <a:endParaRPr lang="fr-CH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0759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Topographical parameters (resolutions 15 km – 100 m):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Altitude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Slope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Aspect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Directional derivatives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Topographic Position Index	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Maximum slope dependent on wind direction</a:t>
            </a: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0759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en-GB" sz="1200" b="1" dirty="0" smtClean="0"/>
              <a:t>Model at stations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1 unique ML model leads to a strong improvement for all lead-times (0-24h).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Persistence of wind is very important for </a:t>
            </a:r>
            <a:r>
              <a:rPr lang="en-GB" sz="1200" dirty="0" err="1" smtClean="0"/>
              <a:t>nowcasting</a:t>
            </a:r>
            <a:r>
              <a:rPr lang="en-GB" sz="1200" dirty="0" smtClean="0"/>
              <a:t>.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en-GB" sz="1200" b="1" dirty="0" smtClean="0"/>
              <a:t>Model on the grid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Machine learning for wind on locations without measurements remains a very difficult task in the Alpine region.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Multi-step approach aims to correct systematic and forecasting errors on the whole grid.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The </a:t>
            </a:r>
            <a:r>
              <a:rPr lang="en-US" sz="1200" dirty="0" smtClean="0"/>
              <a:t>efficacy of step 2 is evident for wind gusts, less significant for mean wind.</a:t>
            </a:r>
            <a:endParaRPr lang="en-GB" sz="1200" dirty="0" smtClean="0"/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en-GB" sz="1200" b="1" dirty="0" smtClean="0"/>
              <a:t>Possible improvements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Step 1: data size vs performance (learning curve)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Step 1: further optimisation of the Neural Network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Step 1: convolutional Neural Networks (better representativeness of topographical parameters) or/and more realistic ground model (accounting for buildings and vegetation)</a:t>
            </a:r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GB" sz="1200" dirty="0" smtClean="0"/>
              <a:t>Step 2:  increase the number of high quality stations, try to give more importance to coordinates</a:t>
            </a:r>
          </a:p>
          <a:p>
            <a:pPr marL="0" indent="0">
              <a:spcBef>
                <a:spcPts val="0"/>
              </a:spcBef>
              <a:spcAft>
                <a:spcPts val="500"/>
              </a:spcAft>
              <a:buNone/>
            </a:pPr>
            <a:r>
              <a:rPr lang="en-GB" sz="1200" b="1" dirty="0" smtClean="0"/>
              <a:t>Future work</a:t>
            </a:r>
            <a:endParaRPr lang="en-GB" sz="1200" dirty="0" smtClean="0"/>
          </a:p>
          <a:p>
            <a:pPr>
              <a:spcBef>
                <a:spcPts val="0"/>
              </a:spcBef>
              <a:spcAft>
                <a:spcPts val="500"/>
              </a:spcAft>
            </a:pPr>
            <a:r>
              <a:rPr lang="en-US" sz="1200" dirty="0" smtClean="0"/>
              <a:t>Implementation of the model in real time and evaluate performance</a:t>
            </a:r>
          </a:p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2509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forecast is for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leadtime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 06 to 30, 24-hour accumulated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Times" pitchFamily="18" charset="0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Displayed is the CRPS, so greenish colors are a small bias and violet a large bias. In mountain regions the DMO is much worse than EMOS, in the flat areas both are equally good so there is not much to improve via PP. 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In terms of improvement there is a 20-40% improvement of forecasts in mountain regions, in flat-lands approx.. 0%, except in Summer where you see a very weak performance of PP.</a:t>
            </a:r>
          </a:p>
          <a:p>
            <a:endParaRPr lang="fr-CH" dirty="0" smtClean="0"/>
          </a:p>
          <a:p>
            <a:r>
              <a:rPr lang="en-US" sz="1200" kern="1200" smtClean="0">
                <a:solidFill>
                  <a:schemeClr val="tx1"/>
                </a:solidFill>
                <a:effectLst/>
                <a:latin typeface="Times" pitchFamily="18" charset="0"/>
                <a:ea typeface="+mn-ea"/>
                <a:cs typeface="+mn-cs"/>
              </a:rPr>
              <a:t>The learnings is applied for each seasons separately.</a:t>
            </a:r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385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 smtClean="0"/>
              <a:t>DJ:</a:t>
            </a:r>
            <a:r>
              <a:rPr lang="de-CH" baseline="0" dirty="0" smtClean="0"/>
              <a:t> Valid time 12 UTC, </a:t>
            </a:r>
            <a:r>
              <a:rPr lang="de-CH" baseline="0" dirty="0" err="1" smtClean="0"/>
              <a:t>because</a:t>
            </a:r>
            <a:r>
              <a:rPr lang="de-CH" baseline="0" dirty="0" smtClean="0"/>
              <a:t> of strong </a:t>
            </a:r>
            <a:r>
              <a:rPr lang="de-CH" baseline="0" dirty="0" err="1" smtClean="0"/>
              <a:t>effects</a:t>
            </a:r>
            <a:r>
              <a:rPr lang="de-CH" baseline="0" dirty="0" smtClean="0"/>
              <a:t> of </a:t>
            </a:r>
            <a:r>
              <a:rPr lang="de-CH" baseline="0" dirty="0" err="1" smtClean="0"/>
              <a:t>topography</a:t>
            </a:r>
            <a:r>
              <a:rPr lang="de-CH" baseline="0" dirty="0" smtClean="0"/>
              <a:t> (</a:t>
            </a:r>
            <a:r>
              <a:rPr lang="de-CH" baseline="0" dirty="0" err="1" smtClean="0"/>
              <a:t>low</a:t>
            </a:r>
            <a:r>
              <a:rPr lang="de-CH" baseline="0" dirty="0" smtClean="0"/>
              <a:t> </a:t>
            </a:r>
            <a:r>
              <a:rPr lang="de-CH" baseline="0" dirty="0" err="1" smtClean="0"/>
              <a:t>stratus</a:t>
            </a:r>
            <a:r>
              <a:rPr lang="de-CH" baseline="0" dirty="0" smtClean="0"/>
              <a:t>) on CRPSS </a:t>
            </a:r>
            <a:r>
              <a:rPr lang="de-CH" baseline="0" dirty="0" err="1" smtClean="0"/>
              <a:t>around</a:t>
            </a:r>
            <a:r>
              <a:rPr lang="de-CH" baseline="0" dirty="0" smtClean="0"/>
              <a:t> </a:t>
            </a:r>
            <a:r>
              <a:rPr lang="de-CH" baseline="0" dirty="0" err="1" smtClean="0"/>
              <a:t>noon</a:t>
            </a:r>
            <a:r>
              <a:rPr lang="de-CH" baseline="0" dirty="0" smtClean="0"/>
              <a:t>; </a:t>
            </a:r>
          </a:p>
          <a:p>
            <a:r>
              <a:rPr lang="de-CH" baseline="0" dirty="0" smtClean="0"/>
              <a:t>   </a:t>
            </a:r>
            <a:r>
              <a:rPr lang="de-CH" baseline="0" dirty="0" smtClean="0">
                <a:sym typeface="Wingdings" panose="05000000000000000000" pitchFamily="2" charset="2"/>
              </a:rPr>
              <a:t> Note: </a:t>
            </a:r>
            <a:r>
              <a:rPr lang="de-CH" baseline="0" dirty="0" err="1" smtClean="0">
                <a:sym typeface="Wingdings" panose="05000000000000000000" pitchFamily="2" charset="2"/>
              </a:rPr>
              <a:t>February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is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missing</a:t>
            </a:r>
            <a:r>
              <a:rPr lang="de-CH" baseline="0" dirty="0" smtClean="0">
                <a:sym typeface="Wingdings" panose="05000000000000000000" pitchFamily="2" charset="2"/>
              </a:rPr>
              <a:t> due </a:t>
            </a:r>
            <a:r>
              <a:rPr lang="de-CH" baseline="0" dirty="0" err="1" smtClean="0">
                <a:sym typeface="Wingdings" panose="05000000000000000000" pitchFamily="2" charset="2"/>
              </a:rPr>
              <a:t>to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data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availability</a:t>
            </a:r>
            <a:endParaRPr lang="de-CH" baseline="0" dirty="0" smtClean="0">
              <a:sym typeface="Wingdings" panose="05000000000000000000" pitchFamily="2" charset="2"/>
            </a:endParaRPr>
          </a:p>
          <a:p>
            <a:r>
              <a:rPr lang="de-CH" baseline="0" dirty="0" smtClean="0">
                <a:sym typeface="Wingdings" panose="05000000000000000000" pitchFamily="2" charset="2"/>
              </a:rPr>
              <a:t>MAM: Valid time 15 UTC, </a:t>
            </a:r>
            <a:r>
              <a:rPr lang="de-CH" baseline="0" dirty="0" err="1" smtClean="0">
                <a:sym typeface="Wingdings" panose="05000000000000000000" pitchFamily="2" charset="2"/>
              </a:rPr>
              <a:t>may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be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affected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by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spreading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heap</a:t>
            </a:r>
            <a:r>
              <a:rPr lang="de-CH" baseline="0" dirty="0" smtClean="0">
                <a:sym typeface="Wingdings" panose="05000000000000000000" pitchFamily="2" charset="2"/>
              </a:rPr>
              <a:t>/</a:t>
            </a:r>
            <a:r>
              <a:rPr lang="de-CH" baseline="0" dirty="0" err="1" smtClean="0">
                <a:sym typeface="Wingdings" panose="05000000000000000000" pitchFamily="2" charset="2"/>
              </a:rPr>
              <a:t>cumulus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clouds</a:t>
            </a:r>
            <a:endParaRPr lang="de-CH" baseline="0" dirty="0" smtClean="0">
              <a:sym typeface="Wingdings" panose="05000000000000000000" pitchFamily="2" charset="2"/>
            </a:endParaRPr>
          </a:p>
          <a:p>
            <a:r>
              <a:rPr lang="de-CH" baseline="0" dirty="0" smtClean="0">
                <a:sym typeface="Wingdings" panose="05000000000000000000" pitchFamily="2" charset="2"/>
              </a:rPr>
              <a:t>JJA: Valid time 16 UTC, </a:t>
            </a:r>
            <a:r>
              <a:rPr lang="de-CH" baseline="0" dirty="0" err="1" smtClean="0">
                <a:sym typeface="Wingdings" panose="05000000000000000000" pitchFamily="2" charset="2"/>
              </a:rPr>
              <a:t>affected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by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cumulus</a:t>
            </a:r>
            <a:r>
              <a:rPr lang="de-CH" baseline="0" dirty="0" smtClean="0">
                <a:sym typeface="Wingdings" panose="05000000000000000000" pitchFamily="2" charset="2"/>
              </a:rPr>
              <a:t> </a:t>
            </a:r>
            <a:r>
              <a:rPr lang="de-CH" baseline="0" dirty="0" err="1" smtClean="0">
                <a:sym typeface="Wingdings" panose="05000000000000000000" pitchFamily="2" charset="2"/>
              </a:rPr>
              <a:t>clouds</a:t>
            </a:r>
            <a:endParaRPr lang="de-C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435824-F435-405F-82FC-C5B86CD5CBFE}" type="slidenum">
              <a:rPr lang="de-CH" smtClean="0"/>
              <a:pPr>
                <a:defRPr/>
              </a:pPr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8996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w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 4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20458"/>
          <a:stretch/>
        </p:blipFill>
        <p:spPr>
          <a:xfrm>
            <a:off x="66261" y="1863884"/>
            <a:ext cx="9011477" cy="3237017"/>
          </a:xfrm>
          <a:prstGeom prst="rect">
            <a:avLst/>
          </a:prstGeom>
        </p:spPr>
      </p:pic>
      <p:sp>
        <p:nvSpPr>
          <p:cNvPr id="4" name="Textplatzhalter 3"/>
          <p:cNvSpPr>
            <a:spLocks noGrp="1"/>
          </p:cNvSpPr>
          <p:nvPr>
            <p:ph type="body" sz="quarter" idx="10" hasCustomPrompt="1"/>
          </p:nvPr>
        </p:nvSpPr>
        <p:spPr>
          <a:xfrm>
            <a:off x="1188981" y="3604312"/>
            <a:ext cx="6858000" cy="64800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marL="342900" indent="-342900">
              <a:buNone/>
              <a:defRPr kumimoji="0" lang="de-DE" sz="2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</a:defRPr>
            </a:lvl1pPr>
          </a:lstStyle>
          <a:p>
            <a:pPr marL="0" marR="0" lvl="0" indent="0" defTabSz="68580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tabLst/>
            </a:pPr>
            <a:r>
              <a:rPr lang="en-GB" noProof="0" dirty="0" smtClean="0"/>
              <a:t>Subtitle Arial, 22 point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147051" y="1843923"/>
            <a:ext cx="7617600" cy="1638000"/>
          </a:xfrm>
          <a:prstGeom prst="rect">
            <a:avLst/>
          </a:prstGeom>
        </p:spPr>
        <p:txBody>
          <a:bodyPr/>
          <a:lstStyle>
            <a:lvl1pPr>
              <a:defRPr kumimoji="0" lang="de-DE" sz="5200" b="0" i="0" u="none" strike="noStrike" kern="1200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r>
              <a:rPr lang="en-GB" noProof="0" dirty="0" smtClean="0"/>
              <a:t>Presentation Title Arial, 52 point</a:t>
            </a:r>
          </a:p>
        </p:txBody>
      </p:sp>
      <p:sp>
        <p:nvSpPr>
          <p:cNvPr id="9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3" name="Gruppieren 2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3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7603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 userDrawn="1"/>
        </p:nvSpPr>
        <p:spPr bwMode="auto">
          <a:xfrm>
            <a:off x="0" y="-6410"/>
            <a:ext cx="9162000" cy="5157000"/>
          </a:xfrm>
          <a:prstGeom prst="rect">
            <a:avLst/>
          </a:prstGeom>
          <a:solidFill>
            <a:srgbClr val="7D6E5F">
              <a:lumMod val="60000"/>
              <a:lumOff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100" b="0" i="0" u="none" strike="noStrike" kern="0" cap="none" spc="0" normalizeH="0" baseline="0" noProof="0" dirty="0" smtClean="0">
              <a:ln>
                <a:noFill/>
              </a:ln>
              <a:solidFill>
                <a:srgbClr val="B4A89C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32413" y="1808163"/>
            <a:ext cx="6081933" cy="2133875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indent="0">
              <a:buNone/>
              <a:defRPr lang="de-CH"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dirty="0" smtClean="0"/>
              <a:t>Statement Arial normal 18. </a:t>
            </a:r>
            <a:r>
              <a:rPr lang="en-GB" noProof="0" dirty="0" err="1" smtClean="0"/>
              <a:t>Feugiamet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delisl</a:t>
            </a:r>
            <a:r>
              <a:rPr lang="en-GB" noProof="0" dirty="0" smtClean="0"/>
              <a:t> in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ad </a:t>
            </a:r>
            <a:r>
              <a:rPr lang="en-GB" noProof="0" dirty="0" err="1" smtClean="0"/>
              <a:t>estion</a:t>
            </a:r>
            <a:r>
              <a:rPr lang="en-GB" noProof="0" dirty="0" smtClean="0"/>
              <a:t> </a:t>
            </a:r>
            <a:r>
              <a:rPr lang="en-GB" noProof="0" dirty="0" err="1" smtClean="0"/>
              <a:t>hent</a:t>
            </a:r>
            <a:r>
              <a:rPr lang="en-GB" noProof="0" dirty="0" smtClean="0"/>
              <a:t> prat </a:t>
            </a:r>
            <a:r>
              <a:rPr lang="en-GB" noProof="0" dirty="0" err="1" smtClean="0"/>
              <a:t>lortincilit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utem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doloreet</a:t>
            </a:r>
            <a:r>
              <a:rPr lang="en-GB" noProof="0" dirty="0" smtClean="0"/>
              <a:t> </a:t>
            </a:r>
            <a:r>
              <a:rPr lang="en-GB" noProof="0" dirty="0" err="1" smtClean="0"/>
              <a:t>alisis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auguerc</a:t>
            </a:r>
            <a:r>
              <a:rPr lang="en-GB" noProof="0" dirty="0" smtClean="0"/>
              <a:t> </a:t>
            </a:r>
            <a:r>
              <a:rPr lang="en-GB" noProof="0" dirty="0" err="1" smtClean="0"/>
              <a:t>iliquatum</a:t>
            </a:r>
            <a:r>
              <a:rPr lang="en-GB" noProof="0" dirty="0" smtClean="0"/>
              <a:t> </a:t>
            </a:r>
            <a:r>
              <a:rPr lang="en-GB" noProof="0" dirty="0" err="1" smtClean="0"/>
              <a:t>euipsuscilis</a:t>
            </a:r>
            <a:r>
              <a:rPr lang="en-GB" noProof="0" dirty="0" smtClean="0"/>
              <a:t> </a:t>
            </a:r>
            <a:r>
              <a:rPr lang="en-GB" noProof="0" dirty="0" err="1" smtClean="0"/>
              <a:t>augue</a:t>
            </a:r>
            <a:r>
              <a:rPr lang="en-GB" noProof="0" dirty="0" smtClean="0"/>
              <a:t> do </a:t>
            </a:r>
            <a:r>
              <a:rPr lang="en-GB" noProof="0" dirty="0" err="1" smtClean="0"/>
              <a:t>consequipis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nulputpat</a:t>
            </a:r>
            <a:r>
              <a:rPr lang="en-GB" noProof="0" dirty="0" smtClean="0"/>
              <a:t> </a:t>
            </a:r>
            <a:r>
              <a:rPr lang="en-GB" noProof="0" dirty="0" err="1" smtClean="0"/>
              <a:t>lum</a:t>
            </a:r>
            <a:r>
              <a:rPr lang="en-GB" noProof="0" dirty="0" smtClean="0"/>
              <a:t> </a:t>
            </a:r>
            <a:r>
              <a:rPr lang="en-GB" noProof="0" dirty="0" err="1" smtClean="0"/>
              <a:t>dolobore</a:t>
            </a:r>
            <a:r>
              <a:rPr lang="en-GB" noProof="0" dirty="0" smtClean="0"/>
              <a:t> </a:t>
            </a:r>
            <a:r>
              <a:rPr lang="en-GB" noProof="0" dirty="0" err="1" smtClean="0"/>
              <a:t>diodolorem</a:t>
            </a:r>
            <a:r>
              <a:rPr lang="en-GB" noProof="0" dirty="0" smtClean="0"/>
              <a:t> </a:t>
            </a:r>
            <a:r>
              <a:rPr lang="en-GB" noProof="0" dirty="0" err="1" smtClean="0"/>
              <a:t>nullam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susting</a:t>
            </a:r>
            <a:r>
              <a:rPr lang="en-GB" noProof="0" dirty="0" smtClean="0"/>
              <a:t> </a:t>
            </a:r>
            <a:r>
              <a:rPr lang="en-GB" noProof="0" dirty="0" err="1" smtClean="0"/>
              <a:t>eumsan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veliquismod</a:t>
            </a:r>
            <a:r>
              <a:rPr lang="en-GB" noProof="0" dirty="0" smtClean="0"/>
              <a:t> </a:t>
            </a:r>
            <a:r>
              <a:rPr lang="en-GB" noProof="0" dirty="0" err="1" smtClean="0"/>
              <a:t>mincin</a:t>
            </a:r>
            <a:r>
              <a:rPr lang="en-GB" noProof="0" dirty="0" smtClean="0"/>
              <a:t> </a:t>
            </a:r>
            <a:r>
              <a:rPr lang="en-GB" noProof="0" dirty="0" err="1" smtClean="0"/>
              <a:t>ulluptat</a:t>
            </a:r>
            <a:r>
              <a:rPr lang="en-GB" noProof="0" dirty="0" smtClean="0"/>
              <a:t>. </a:t>
            </a:r>
            <a:r>
              <a:rPr lang="en-GB" noProof="0" dirty="0" err="1" smtClean="0"/>
              <a:t>Nulla</a:t>
            </a:r>
            <a:r>
              <a:rPr lang="en-GB" noProof="0" dirty="0" smtClean="0"/>
              <a:t> </a:t>
            </a:r>
            <a:r>
              <a:rPr lang="en-GB" noProof="0" dirty="0" err="1" smtClean="0"/>
              <a:t>commy</a:t>
            </a:r>
            <a:r>
              <a:rPr lang="en-GB" noProof="0" dirty="0" smtClean="0"/>
              <a:t> </a:t>
            </a:r>
            <a:r>
              <a:rPr lang="en-GB" noProof="0" dirty="0" err="1" smtClean="0"/>
              <a:t>niam</a:t>
            </a:r>
            <a:r>
              <a:rPr lang="en-GB" noProof="0" dirty="0" smtClean="0"/>
              <a:t>, </a:t>
            </a:r>
            <a:r>
              <a:rPr lang="en-GB" noProof="0" dirty="0" err="1" smtClean="0"/>
              <a:t>quismodit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irilit</a:t>
            </a:r>
            <a:r>
              <a:rPr lang="en-GB" noProof="0" dirty="0" smtClean="0"/>
              <a:t> </a:t>
            </a:r>
            <a:r>
              <a:rPr lang="en-GB" noProof="0" dirty="0" err="1" smtClean="0"/>
              <a:t>incinim</a:t>
            </a:r>
            <a:r>
              <a:rPr lang="en-GB" noProof="0" dirty="0" smtClean="0"/>
              <a:t> </a:t>
            </a:r>
            <a:r>
              <a:rPr lang="en-GB" noProof="0" dirty="0" err="1" smtClean="0"/>
              <a:t>velisi</a:t>
            </a:r>
            <a:r>
              <a:rPr lang="en-GB" noProof="0" dirty="0" smtClean="0"/>
              <a:t> </a:t>
            </a:r>
            <a:r>
              <a:rPr lang="en-GB" noProof="0" dirty="0" err="1" smtClean="0"/>
              <a:t>exero</a:t>
            </a:r>
            <a:r>
              <a:rPr lang="en-GB" noProof="0" dirty="0" smtClean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18013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6"/>
          <p:cNvSpPr>
            <a:spLocks noGrp="1"/>
          </p:cNvSpPr>
          <p:nvPr>
            <p:ph type="body" sz="quarter" idx="15" hasCustomPrompt="1"/>
          </p:nvPr>
        </p:nvSpPr>
        <p:spPr>
          <a:xfrm>
            <a:off x="1179830" y="1394459"/>
            <a:ext cx="7527926" cy="2484121"/>
          </a:xfrm>
          <a:prstGeom prst="rect">
            <a:avLst/>
          </a:prstGeom>
        </p:spPr>
        <p:txBody>
          <a:bodyPr/>
          <a:lstStyle>
            <a:lvl1pPr marL="266700" marR="0" indent="-2667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  <a:lvl2pPr marL="714375" indent="-257175">
              <a:buClrTx/>
              <a:buFont typeface="Symbol" panose="05050102010706020507" pitchFamily="18" charset="2"/>
              <a:buChar char="-"/>
              <a:defRPr sz="1600" baseline="0"/>
            </a:lvl2pPr>
            <a:lvl3pPr>
              <a:buClrTx/>
              <a:defRPr sz="1600"/>
            </a:lvl3pPr>
          </a:lstStyle>
          <a:p>
            <a:pPr lvl="0"/>
            <a:r>
              <a:rPr lang="en-GB" noProof="0" dirty="0" err="1" smtClean="0"/>
              <a:t>Grundschrift</a:t>
            </a:r>
            <a:r>
              <a:rPr lang="en-GB" noProof="0" dirty="0" smtClean="0"/>
              <a:t> </a:t>
            </a:r>
            <a:r>
              <a:rPr lang="en-GB" noProof="0" dirty="0" err="1" smtClean="0"/>
              <a:t>mit</a:t>
            </a:r>
            <a:r>
              <a:rPr lang="en-GB" noProof="0" dirty="0" smtClean="0"/>
              <a:t> </a:t>
            </a:r>
            <a:r>
              <a:rPr lang="en-GB" noProof="0" dirty="0" err="1" smtClean="0"/>
              <a:t>Aufzählung</a:t>
            </a:r>
            <a:r>
              <a:rPr lang="en-GB" noProof="0" dirty="0" smtClean="0"/>
              <a:t>, Arial normal,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1"/>
            <a:r>
              <a:rPr lang="en-GB" noProof="0" dirty="0" err="1" smtClean="0"/>
              <a:t>Ebene</a:t>
            </a:r>
            <a:r>
              <a:rPr lang="en-GB" noProof="0" dirty="0" smtClean="0"/>
              <a:t> </a:t>
            </a:r>
            <a:r>
              <a:rPr lang="en-GB" noProof="0" dirty="0" err="1" smtClean="0"/>
              <a:t>zwei</a:t>
            </a:r>
            <a:r>
              <a:rPr lang="en-GB" noProof="0" dirty="0" smtClean="0"/>
              <a:t>, 16 </a:t>
            </a:r>
            <a:r>
              <a:rPr lang="en-GB" noProof="0" dirty="0" err="1" smtClean="0"/>
              <a:t>Punkt</a:t>
            </a:r>
            <a:endParaRPr lang="en-GB" noProof="0" dirty="0" smtClean="0"/>
          </a:p>
          <a:p>
            <a:pPr lvl="2"/>
            <a:endParaRPr lang="en-GB" noProof="0" dirty="0" smtClean="0"/>
          </a:p>
        </p:txBody>
      </p:sp>
      <p:sp>
        <p:nvSpPr>
          <p:cNvPr id="14" name="Titel 3"/>
          <p:cNvSpPr>
            <a:spLocks noGrp="1"/>
          </p:cNvSpPr>
          <p:nvPr>
            <p:ph type="title" hasCustomPrompt="1"/>
          </p:nvPr>
        </p:nvSpPr>
        <p:spPr>
          <a:xfrm>
            <a:off x="1186180" y="185710"/>
            <a:ext cx="7516008" cy="708082"/>
          </a:xfrm>
          <a:prstGeom prst="rect">
            <a:avLst/>
          </a:prstGeom>
        </p:spPr>
        <p:txBody>
          <a:bodyPr/>
          <a:lstStyle>
            <a:lvl1pPr>
              <a:defRPr sz="3200" b="0"/>
            </a:lvl1pPr>
          </a:lstStyle>
          <a:p>
            <a:r>
              <a:rPr lang="en-GB" noProof="0" dirty="0" smtClean="0"/>
              <a:t>Title, Arial, normal, 32 point</a:t>
            </a:r>
          </a:p>
        </p:txBody>
      </p:sp>
      <p:pic>
        <p:nvPicPr>
          <p:cNvPr id="5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pic>
        <p:nvPicPr>
          <p:cNvPr id="7" name="Picture 44" descr="Wappen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832" y="374457"/>
            <a:ext cx="292100" cy="33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hteck 16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8" name="Rechteck 17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19" name="Bild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533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185" b="74924"/>
          <a:stretch/>
        </p:blipFill>
        <p:spPr>
          <a:xfrm>
            <a:off x="75165" y="4068473"/>
            <a:ext cx="9037853" cy="1023496"/>
          </a:xfrm>
          <a:prstGeom prst="rect">
            <a:avLst/>
          </a:prstGeom>
        </p:spPr>
      </p:pic>
      <p:sp>
        <p:nvSpPr>
          <p:cNvPr id="13" name="Rechteck 12"/>
          <p:cNvSpPr/>
          <p:nvPr userDrawn="1"/>
        </p:nvSpPr>
        <p:spPr>
          <a:xfrm>
            <a:off x="1290227" y="3001610"/>
            <a:ext cx="2284015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400" b="1" noProof="0" dirty="0" err="1" smtClean="0"/>
              <a:t>MeteoSvizzera</a:t>
            </a:r>
            <a:endParaRPr lang="en-GB" sz="1400" noProof="0" dirty="0" smtClean="0"/>
          </a:p>
          <a:p>
            <a:r>
              <a:rPr lang="en-GB" sz="1400" noProof="0" dirty="0" smtClean="0"/>
              <a:t>Via </a:t>
            </a:r>
            <a:r>
              <a:rPr lang="en-GB" sz="1400" noProof="0" dirty="0" err="1" smtClean="0"/>
              <a:t>ai</a:t>
            </a:r>
            <a:r>
              <a:rPr lang="en-GB" sz="1400" noProof="0" dirty="0" smtClean="0"/>
              <a:t> Monti 146</a:t>
            </a:r>
          </a:p>
          <a:p>
            <a:r>
              <a:rPr lang="en-GB" sz="1400" noProof="0" dirty="0" smtClean="0"/>
              <a:t>CH-6605 Locarno-Monti</a:t>
            </a:r>
          </a:p>
          <a:p>
            <a:r>
              <a:rPr lang="en-GB" sz="1400" noProof="0" dirty="0" smtClean="0"/>
              <a:t>T +41 58 460 92 22</a:t>
            </a:r>
          </a:p>
          <a:p>
            <a:r>
              <a:rPr lang="en-GB" sz="1400" noProof="0" dirty="0" smtClean="0"/>
              <a:t>www.meteosvizzera.ch</a:t>
            </a:r>
            <a:endParaRPr lang="en-GB" sz="1400" noProof="0" dirty="0"/>
          </a:p>
        </p:txBody>
      </p:sp>
      <p:sp>
        <p:nvSpPr>
          <p:cNvPr id="15" name="Rechteck 14"/>
          <p:cNvSpPr/>
          <p:nvPr userDrawn="1"/>
        </p:nvSpPr>
        <p:spPr>
          <a:xfrm>
            <a:off x="4014378" y="3001610"/>
            <a:ext cx="2005422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7bis, av. de la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Paix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CH-1211 Genève 2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98 88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Rechteck 15"/>
          <p:cNvSpPr/>
          <p:nvPr userDrawn="1"/>
        </p:nvSpPr>
        <p:spPr>
          <a:xfrm>
            <a:off x="6484528" y="3001610"/>
            <a:ext cx="2102930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b="1" noProof="0" dirty="0" smtClean="0">
                <a:solidFill>
                  <a:srgbClr val="000000"/>
                </a:solidFill>
                <a:latin typeface="Arial" charset="0"/>
              </a:rPr>
              <a:t>MétéoSuisse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Chemin</a:t>
            </a: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 de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l‘Aérologie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CH-1530 </a:t>
            </a:r>
            <a:r>
              <a:rPr lang="en-GB" sz="1400" noProof="0" dirty="0" err="1" smtClean="0">
                <a:solidFill>
                  <a:srgbClr val="000000"/>
                </a:solidFill>
                <a:latin typeface="Arial" charset="0"/>
              </a:rPr>
              <a:t>Payerne</a:t>
            </a:r>
            <a:endParaRPr lang="en-GB" sz="1400" noProof="0" dirty="0" smtClean="0">
              <a:solidFill>
                <a:srgbClr val="000000"/>
              </a:solidFill>
              <a:latin typeface="Arial" charset="0"/>
            </a:endParaRP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T +41 58 460 94 44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400" noProof="0" dirty="0" smtClean="0">
                <a:solidFill>
                  <a:srgbClr val="000000"/>
                </a:solidFill>
                <a:latin typeface="Arial" charset="0"/>
              </a:rPr>
              <a:t>www.meteosuisse.ch</a:t>
            </a:r>
            <a:endParaRPr lang="en-GB" sz="1400" noProof="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" name="Rechteck 19"/>
          <p:cNvSpPr/>
          <p:nvPr userDrawn="1"/>
        </p:nvSpPr>
        <p:spPr>
          <a:xfrm>
            <a:off x="1277766" y="1449484"/>
            <a:ext cx="344129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1600" b="1" noProof="0" dirty="0" smtClean="0"/>
              <a:t>MeteoSwiss</a:t>
            </a:r>
          </a:p>
          <a:p>
            <a:r>
              <a:rPr lang="en-GB" sz="1600" b="0" noProof="0" dirty="0" smtClean="0"/>
              <a:t>Operation </a:t>
            </a:r>
            <a:r>
              <a:rPr lang="en-GB" sz="1600" b="0" noProof="0" dirty="0" err="1" smtClean="0"/>
              <a:t>Center</a:t>
            </a:r>
            <a:r>
              <a:rPr lang="en-GB" sz="1600" b="0" noProof="0" dirty="0" smtClean="0"/>
              <a:t> 1 </a:t>
            </a:r>
          </a:p>
          <a:p>
            <a:r>
              <a:rPr lang="en-GB" sz="1600" b="0" noProof="0" dirty="0" smtClean="0"/>
              <a:t>CH-8058 Zurich-Airport </a:t>
            </a:r>
          </a:p>
          <a:p>
            <a:r>
              <a:rPr lang="en-GB" sz="1600" b="0" noProof="0" dirty="0" smtClean="0"/>
              <a:t>T +41 58 460 91 11 www.meteoswiss.ch</a:t>
            </a:r>
            <a:endParaRPr lang="en-GB" sz="1600" b="0" noProof="0" dirty="0"/>
          </a:p>
        </p:txBody>
      </p:sp>
      <p:sp>
        <p:nvSpPr>
          <p:cNvPr id="17" name="Text Box 32"/>
          <p:cNvSpPr txBox="1">
            <a:spLocks noChangeArrowheads="1"/>
          </p:cNvSpPr>
          <p:nvPr userDrawn="1"/>
        </p:nvSpPr>
        <p:spPr bwMode="auto">
          <a:xfrm>
            <a:off x="4572000" y="378804"/>
            <a:ext cx="358140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21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21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21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21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21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5000"/>
              </a:lnSpc>
              <a:spcBef>
                <a:spcPct val="50000"/>
              </a:spcBef>
            </a:pPr>
            <a:r>
              <a:rPr lang="en-GB" sz="800" noProof="0" dirty="0" smtClean="0"/>
              <a:t>Federal Department of Home Affairs FDHA</a:t>
            </a:r>
            <a:br>
              <a:rPr lang="en-GB" sz="800" noProof="0" dirty="0" smtClean="0"/>
            </a:br>
            <a:r>
              <a:rPr lang="en-GB" sz="800" b="1" noProof="0" dirty="0" smtClean="0"/>
              <a:t>Federal Office of Meteorology and Climatology  MeteoSwiss</a:t>
            </a:r>
            <a:endParaRPr lang="en-GB" sz="800" noProof="0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24938" y="362579"/>
            <a:ext cx="2004962" cy="774471"/>
            <a:chOff x="924938" y="362579"/>
            <a:chExt cx="2004962" cy="774471"/>
          </a:xfrm>
        </p:grpSpPr>
        <p:pic>
          <p:nvPicPr>
            <p:cNvPr id="14" name="Picture 41" descr="Bund_e_100%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6000" y="375050"/>
              <a:ext cx="1993900" cy="762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4" descr="Wappen"/>
            <p:cNvPicPr>
              <a:picLocks noChangeAspect="1" noChangeArrowheads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4938" y="362579"/>
              <a:ext cx="292100" cy="33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hteck 18"/>
          <p:cNvSpPr/>
          <p:nvPr userDrawn="1"/>
        </p:nvSpPr>
        <p:spPr bwMode="auto">
          <a:xfrm>
            <a:off x="1143070" y="4613704"/>
            <a:ext cx="1320488" cy="27888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1" name="Rechteck 20"/>
          <p:cNvSpPr/>
          <p:nvPr userDrawn="1"/>
        </p:nvSpPr>
        <p:spPr bwMode="auto">
          <a:xfrm>
            <a:off x="1228550" y="4527892"/>
            <a:ext cx="1265367" cy="8978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100" b="0" i="0" u="none" strike="noStrike" cap="none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pic>
        <p:nvPicPr>
          <p:cNvPr id="22" name="Bild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6" t="78006" r="10884"/>
          <a:stretch/>
        </p:blipFill>
        <p:spPr>
          <a:xfrm>
            <a:off x="1254674" y="4630190"/>
            <a:ext cx="1041960" cy="17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05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Bild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10287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 bwMode="auto">
          <a:xfrm>
            <a:off x="5122000" y="4646664"/>
            <a:ext cx="2603077" cy="27622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900" noProof="0" dirty="0" smtClean="0">
                <a:latin typeface="Roboto Light"/>
                <a:cs typeface="Roboto Light"/>
              </a:rPr>
              <a:t>© Roma COSMO-GM2019, 9.09.2019daniel.cattani@meteoswiss.chr</a:t>
            </a:r>
          </a:p>
        </p:txBody>
      </p:sp>
      <p:sp>
        <p:nvSpPr>
          <p:cNvPr id="25" name="Rechteck 24"/>
          <p:cNvSpPr/>
          <p:nvPr/>
        </p:nvSpPr>
        <p:spPr>
          <a:xfrm>
            <a:off x="7659141" y="4650565"/>
            <a:ext cx="107503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685800" eaLnBrk="1" fontAlgn="auto" hangingPunct="1">
              <a:spcBef>
                <a:spcPts val="0"/>
              </a:spcBef>
              <a:spcAft>
                <a:spcPts val="0"/>
              </a:spcAft>
            </a:pPr>
            <a:fld id="{1EE35605-8AB3-442C-A293-9F31FDF185BC}" type="slidenum">
              <a:rPr lang="en-GB" sz="900" noProof="0" smtClean="0">
                <a:solidFill>
                  <a:prstClr val="black"/>
                </a:solidFill>
                <a:latin typeface="Roboto Light"/>
                <a:cs typeface="Roboto Light"/>
              </a:rPr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en-GB" sz="900" noProof="0" dirty="0">
              <a:solidFill>
                <a:prstClr val="black"/>
              </a:solidFill>
              <a:latin typeface="Roboto Light"/>
              <a:cs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651152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2" r:id="rId2"/>
    <p:sldLayoutId id="2147483729" r:id="rId3"/>
    <p:sldLayoutId id="2147483730" r:id="rId4"/>
  </p:sldLayoutIdLst>
  <p:timing>
    <p:tnLst>
      <p:par>
        <p:cTn id="1" dur="indefinite" restart="never" nodeType="tmRoot"/>
      </p:par>
    </p:tnLst>
  </p:timing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Char char="•"/>
        <a:defRPr sz="21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B2B2B2"/>
        </a:buClr>
        <a:buChar char="•"/>
        <a:defRPr sz="21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C0C0C0"/>
        </a:buClr>
        <a:buChar char="•"/>
        <a:defRPr sz="21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DDDDDD"/>
        </a:buClr>
        <a:buChar char="•"/>
        <a:defRPr sz="21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dirty="0"/>
              <a:t>Recent developments on </a:t>
            </a:r>
            <a:r>
              <a:rPr lang="en-GB" sz="5400" dirty="0" err="1"/>
              <a:t>postprocessing</a:t>
            </a:r>
            <a:r>
              <a:rPr lang="en-GB" sz="5400" dirty="0"/>
              <a:t> 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By </a:t>
            </a:r>
            <a:r>
              <a:rPr lang="en-GB" dirty="0" err="1"/>
              <a:t>MeteoSwiss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206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7725" y="185710"/>
            <a:ext cx="8096250" cy="708082"/>
          </a:xfrm>
        </p:spPr>
        <p:txBody>
          <a:bodyPr/>
          <a:lstStyle/>
          <a:p>
            <a:r>
              <a:rPr lang="de-CH" sz="2600" b="1" dirty="0" err="1" smtClean="0"/>
              <a:t>Temperature</a:t>
            </a:r>
            <a:r>
              <a:rPr lang="de-CH" sz="2600" b="1" dirty="0" smtClean="0"/>
              <a:t>: Quasi-Operational </a:t>
            </a:r>
            <a:r>
              <a:rPr lang="de-CH" sz="2600" b="1" dirty="0" err="1" smtClean="0"/>
              <a:t>station</a:t>
            </a:r>
            <a:r>
              <a:rPr lang="de-CH" sz="2600" b="1" dirty="0" smtClean="0"/>
              <a:t> PP</a:t>
            </a:r>
            <a:endParaRPr lang="en-GB" sz="2600" b="1" dirty="0"/>
          </a:p>
        </p:txBody>
      </p:sp>
      <p:pic>
        <p:nvPicPr>
          <p:cNvPr id="4098" name="Picture 2" descr="C:\Users\jar\Desktop\meteogram_examp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612889"/>
            <a:ext cx="6026150" cy="4511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08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7725" y="185710"/>
            <a:ext cx="8096250" cy="708082"/>
          </a:xfrm>
        </p:spPr>
        <p:txBody>
          <a:bodyPr/>
          <a:lstStyle/>
          <a:p>
            <a:r>
              <a:rPr lang="de-CH" sz="2600" b="1" dirty="0" err="1" smtClean="0"/>
              <a:t>Temperature</a:t>
            </a:r>
            <a:r>
              <a:rPr lang="de-CH" sz="2600" b="1" dirty="0" smtClean="0"/>
              <a:t>: Quasi-Operational </a:t>
            </a:r>
            <a:r>
              <a:rPr lang="de-CH" sz="2600" b="1" dirty="0" err="1" smtClean="0"/>
              <a:t>station</a:t>
            </a:r>
            <a:r>
              <a:rPr lang="de-CH" sz="2600" b="1" dirty="0" smtClean="0"/>
              <a:t> PP</a:t>
            </a:r>
            <a:br>
              <a:rPr lang="de-CH" sz="2600" b="1" dirty="0" smtClean="0"/>
            </a:br>
            <a:r>
              <a:rPr lang="de-CH" sz="2600" b="1" dirty="0" err="1" smtClean="0"/>
              <a:t>blended</a:t>
            </a:r>
            <a:r>
              <a:rPr lang="de-CH" sz="2600" b="1" dirty="0" smtClean="0"/>
              <a:t> </a:t>
            </a:r>
            <a:r>
              <a:rPr lang="de-CH" sz="2600" b="1" dirty="0" err="1" smtClean="0"/>
              <a:t>product</a:t>
            </a:r>
            <a:r>
              <a:rPr lang="de-CH" sz="2600" b="1" dirty="0" smtClean="0"/>
              <a:t> </a:t>
            </a:r>
            <a:r>
              <a:rPr lang="de-CH" sz="2600" b="1" dirty="0" err="1" smtClean="0"/>
              <a:t>including</a:t>
            </a:r>
            <a:r>
              <a:rPr lang="de-CH" sz="2600" b="1" dirty="0" smtClean="0"/>
              <a:t> COSMO </a:t>
            </a:r>
            <a:r>
              <a:rPr lang="de-CH" sz="2600" b="1" dirty="0" err="1" smtClean="0"/>
              <a:t>and</a:t>
            </a:r>
            <a:r>
              <a:rPr lang="de-CH" sz="2600" b="1" dirty="0" smtClean="0"/>
              <a:t> IFS</a:t>
            </a:r>
            <a:endParaRPr lang="en-GB" sz="2600" b="1" dirty="0"/>
          </a:p>
        </p:txBody>
      </p:sp>
      <p:pic>
        <p:nvPicPr>
          <p:cNvPr id="1026" name="Picture 2" descr="C:\Users\jar\Desktop\2019-09-04_09-54-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1026696"/>
            <a:ext cx="9144001" cy="4059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4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7725" y="185710"/>
            <a:ext cx="8096250" cy="708082"/>
          </a:xfrm>
        </p:spPr>
        <p:txBody>
          <a:bodyPr/>
          <a:lstStyle/>
          <a:p>
            <a:r>
              <a:rPr lang="de-CH" sz="2600" b="1" dirty="0" err="1" smtClean="0"/>
              <a:t>Precipitation</a:t>
            </a:r>
            <a:r>
              <a:rPr lang="de-CH" sz="2600" b="1" dirty="0" smtClean="0"/>
              <a:t>: CRPS </a:t>
            </a:r>
            <a:r>
              <a:rPr lang="de-CH" sz="2600" b="1" dirty="0" err="1" smtClean="0"/>
              <a:t>of</a:t>
            </a:r>
            <a:r>
              <a:rPr lang="de-CH" sz="2600" b="1" dirty="0" smtClean="0"/>
              <a:t> DMO</a:t>
            </a:r>
            <a:r>
              <a:rPr lang="de-CH" sz="1200" dirty="0" smtClean="0"/>
              <a:t>(</a:t>
            </a:r>
            <a:r>
              <a:rPr lang="de-CH" sz="1200" dirty="0" err="1" smtClean="0"/>
              <a:t>bottom</a:t>
            </a:r>
            <a:r>
              <a:rPr lang="de-CH" sz="1200" dirty="0" smtClean="0"/>
              <a:t>)  </a:t>
            </a:r>
            <a:r>
              <a:rPr lang="de-CH" sz="2600" b="1" dirty="0" err="1" smtClean="0"/>
              <a:t>and</a:t>
            </a:r>
            <a:r>
              <a:rPr lang="de-CH" sz="2600" b="1" dirty="0" smtClean="0"/>
              <a:t> EMOS</a:t>
            </a:r>
            <a:r>
              <a:rPr lang="de-CH" sz="1200" dirty="0" smtClean="0"/>
              <a:t>(top)</a:t>
            </a:r>
            <a:endParaRPr lang="en-GB" sz="1200" dirty="0"/>
          </a:p>
        </p:txBody>
      </p:sp>
      <p:pic>
        <p:nvPicPr>
          <p:cNvPr id="2050" name="Picture 2" descr="C:\Users\jar\Desktop\2019-08-30_09-54-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326370"/>
            <a:ext cx="8659146" cy="2645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ar\Desktop\2019-08-30_09-54-4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246" y="1493030"/>
            <a:ext cx="419995" cy="234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91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Skill</a:t>
            </a:r>
            <a:r>
              <a:rPr lang="de-CH" dirty="0"/>
              <a:t> </a:t>
            </a:r>
            <a:r>
              <a:rPr lang="de-CH" dirty="0" smtClean="0"/>
              <a:t>(CRPSS) of EMOS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cloud</a:t>
            </a:r>
            <a:r>
              <a:rPr lang="de-CH" dirty="0" smtClean="0"/>
              <a:t> </a:t>
            </a:r>
            <a:r>
              <a:rPr lang="de-CH" dirty="0" err="1" smtClean="0"/>
              <a:t>cover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2" descr="M:\zue-prod\fc_development\users\hes\PostprocVeri\figures\verif\grid\cosmo-e\emos_censnorm_comparison_diff_methods\cloud_area_fraction\seasonal_fits\EMOS_seas_wo_persistence_vs_COSMO-E_period20170601to20170831_leadtime28_init1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598" y="1063414"/>
            <a:ext cx="2919000" cy="25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-292511" y="3607733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DJ 2016/2017, </a:t>
            </a:r>
          </a:p>
          <a:p>
            <a:pPr algn="ctr"/>
            <a:r>
              <a:rPr lang="de-CH" sz="1200" dirty="0" smtClean="0"/>
              <a:t>Lead time 24 h</a:t>
            </a:r>
          </a:p>
          <a:p>
            <a:pPr algn="ctr"/>
            <a:r>
              <a:rPr lang="de-CH" sz="1200" dirty="0" smtClean="0"/>
              <a:t>Valid time 12 UTC</a:t>
            </a:r>
            <a:endParaRPr lang="de-CH" sz="1200" dirty="0"/>
          </a:p>
        </p:txBody>
      </p:sp>
      <p:pic>
        <p:nvPicPr>
          <p:cNvPr id="7" name="Picture 3" descr="M:\zue-prod\fc_development\users\hes\PostprocVeri\figures\verif\grid\cosmo-e\emos_censnorm_comparison_diff_methods\cloud_area_fraction\seasonal_fits\EMOS_seas_wo_persistence_vs_COSMO-E_period20161201to20170131_leadtime24_init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89" y="1063414"/>
            <a:ext cx="2919000" cy="25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410200" y="3607733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JJA 2017, </a:t>
            </a:r>
          </a:p>
          <a:p>
            <a:pPr algn="ctr"/>
            <a:r>
              <a:rPr lang="de-CH" sz="1200" dirty="0" smtClean="0"/>
              <a:t>Lead time 28 h</a:t>
            </a:r>
          </a:p>
          <a:p>
            <a:pPr algn="ctr"/>
            <a:r>
              <a:rPr lang="de-CH" sz="1200" dirty="0" smtClean="0"/>
              <a:t>Valid time 16 UTC</a:t>
            </a:r>
            <a:endParaRPr lang="de-CH" sz="1200" dirty="0"/>
          </a:p>
        </p:txBody>
      </p:sp>
      <p:pic>
        <p:nvPicPr>
          <p:cNvPr id="9" name="Picture 2" descr="M:\zue-prod\fc_development\users\hes\PostprocVeri\figures\verif\grid\cosmo-e\emos_censnorm_comparison_diff_methods\cloud_area_fraction\seasonal_fits\EMOS_seas_wo_persistence_vs_COSMO-E_period20170301to20170531_leadtime27_init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5598" y="1063414"/>
            <a:ext cx="2919000" cy="25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8173" y="3607733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200" dirty="0" smtClean="0"/>
              <a:t>MAM 2017, </a:t>
            </a:r>
          </a:p>
          <a:p>
            <a:pPr algn="ctr"/>
            <a:r>
              <a:rPr lang="de-CH" sz="1200" dirty="0" smtClean="0"/>
              <a:t>Lead time 27 h</a:t>
            </a:r>
          </a:p>
          <a:p>
            <a:pPr algn="ctr"/>
            <a:r>
              <a:rPr lang="de-CH" sz="1200" dirty="0" smtClean="0"/>
              <a:t>Valid time 15 UTC</a:t>
            </a:r>
            <a:endParaRPr lang="de-CH" sz="1200" dirty="0"/>
          </a:p>
        </p:txBody>
      </p:sp>
    </p:spTree>
    <p:extLst>
      <p:ext uri="{BB962C8B-B14F-4D97-AF65-F5344CB8AC3E}">
        <p14:creationId xmlns:p14="http://schemas.microsoft.com/office/powerpoint/2010/main" val="25487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8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tertitel 1"/>
          <p:cNvSpPr>
            <a:spLocks noGrp="1"/>
          </p:cNvSpPr>
          <p:nvPr>
            <p:ph type="subTitle" idx="1"/>
          </p:nvPr>
        </p:nvSpPr>
        <p:spPr>
          <a:xfrm>
            <a:off x="512723" y="3494388"/>
            <a:ext cx="6081933" cy="1494113"/>
          </a:xfrm>
        </p:spPr>
        <p:txBody>
          <a:bodyPr/>
          <a:lstStyle/>
          <a:p>
            <a:r>
              <a:rPr lang="en-GB" dirty="0" smtClean="0"/>
              <a:t>Project </a:t>
            </a:r>
            <a:r>
              <a:rPr lang="en-GB" dirty="0" err="1" smtClean="0"/>
              <a:t>PostprocVeri</a:t>
            </a:r>
            <a:r>
              <a:rPr lang="en-GB" dirty="0" smtClean="0"/>
              <a:t> @ Meteoswiss</a:t>
            </a:r>
            <a:endParaRPr lang="en-GB" dirty="0"/>
          </a:p>
        </p:txBody>
      </p:sp>
      <p:pic>
        <p:nvPicPr>
          <p:cNvPr id="3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314450"/>
            <a:ext cx="8182466" cy="207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63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 forecast</a:t>
            </a:r>
            <a:br>
              <a:rPr lang="en-GB" dirty="0" smtClean="0"/>
            </a:br>
            <a:r>
              <a:rPr lang="en-GB" sz="1800" dirty="0" smtClean="0"/>
              <a:t>ML on COSMO-1</a:t>
            </a:r>
            <a:endParaRPr lang="en-GB" sz="1800" dirty="0"/>
          </a:p>
        </p:txBody>
      </p:sp>
      <p:pic>
        <p:nvPicPr>
          <p:cNvPr id="22" name="Picture 2" descr="C:\Users\gua\Desktop\X_Matteo_Guidicelli\Presentation\Preliminary analysis\stat_befor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5" t="6968" r="23831" b="10356"/>
          <a:stretch/>
        </p:blipFill>
        <p:spPr bwMode="auto">
          <a:xfrm>
            <a:off x="276225" y="1572219"/>
            <a:ext cx="2713495" cy="2426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4"/>
          <p:cNvSpPr txBox="1"/>
          <p:nvPr/>
        </p:nvSpPr>
        <p:spPr>
          <a:xfrm>
            <a:off x="2977197" y="1427607"/>
            <a:ext cx="3590925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COSMO-1 variables: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Hourly mean wind, gust, u, v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Pressure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Boundary layer height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Relative humidity</a:t>
            </a:r>
          </a:p>
          <a:p>
            <a:pPr marL="742894" lvl="1" indent="-285750">
              <a:spcAft>
                <a:spcPts val="0"/>
              </a:spcAft>
              <a:buFontTx/>
              <a:buChar char="-"/>
            </a:pPr>
            <a:r>
              <a:rPr lang="en-GB" sz="1400" dirty="0" smtClean="0"/>
              <a:t>…</a:t>
            </a:r>
          </a:p>
          <a:p>
            <a:pPr marL="457144" lvl="1">
              <a:spcAft>
                <a:spcPts val="0"/>
              </a:spcAft>
            </a:pPr>
            <a:endParaRPr lang="en-GB" sz="8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Seasonality parameters:</a:t>
            </a:r>
          </a:p>
          <a:p>
            <a:pPr marL="742894" lvl="1" indent="-285750">
              <a:spcAft>
                <a:spcPts val="600"/>
              </a:spcAft>
              <a:buFontTx/>
              <a:buChar char="-"/>
            </a:pPr>
            <a:r>
              <a:rPr lang="en-GB" sz="1400" dirty="0" smtClean="0"/>
              <a:t>Hour and Day of the year</a:t>
            </a:r>
            <a:endParaRPr lang="en-GB" sz="8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1400" dirty="0" smtClean="0"/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1400" dirty="0" smtClean="0"/>
              <a:t>Topographical parameters </a:t>
            </a:r>
            <a:endParaRPr lang="en-GB" sz="1400" dirty="0"/>
          </a:p>
          <a:p>
            <a:pPr>
              <a:spcAft>
                <a:spcPts val="600"/>
              </a:spcAft>
            </a:pPr>
            <a:r>
              <a:rPr lang="en-GB" sz="1400" dirty="0" smtClean="0"/>
              <a:t>      (resolutions 15 km – 100 m):</a:t>
            </a:r>
          </a:p>
        </p:txBody>
      </p:sp>
      <p:pic>
        <p:nvPicPr>
          <p:cNvPr id="24" name="Picture 3" descr="C:\Users\gua\Desktop\nn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8"/>
          <a:stretch/>
        </p:blipFill>
        <p:spPr bwMode="auto">
          <a:xfrm>
            <a:off x="6987334" y="2751266"/>
            <a:ext cx="1839348" cy="1218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24"/>
          <p:cNvSpPr/>
          <p:nvPr/>
        </p:nvSpPr>
        <p:spPr bwMode="auto">
          <a:xfrm>
            <a:off x="2977197" y="1427607"/>
            <a:ext cx="3185478" cy="140304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2989720" y="2947841"/>
            <a:ext cx="3169780" cy="53975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989720" y="3631907"/>
            <a:ext cx="3172955" cy="94471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8" name="Elbow Connector 13"/>
          <p:cNvCxnSpPr/>
          <p:nvPr/>
        </p:nvCxnSpPr>
        <p:spPr bwMode="auto">
          <a:xfrm>
            <a:off x="6162675" y="2246319"/>
            <a:ext cx="749300" cy="701522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Arrow Connector 15"/>
          <p:cNvCxnSpPr>
            <a:stCxn id="26" idx="3"/>
          </p:cNvCxnSpPr>
          <p:nvPr/>
        </p:nvCxnSpPr>
        <p:spPr bwMode="auto">
          <a:xfrm>
            <a:off x="6159500" y="3217716"/>
            <a:ext cx="7493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Elbow Connector 17"/>
          <p:cNvCxnSpPr/>
          <p:nvPr/>
        </p:nvCxnSpPr>
        <p:spPr bwMode="auto">
          <a:xfrm flipV="1">
            <a:off x="6159500" y="3396532"/>
            <a:ext cx="749300" cy="707730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38082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Wind forecast</a:t>
            </a:r>
            <a:br>
              <a:rPr lang="en-GB" dirty="0" smtClean="0"/>
            </a:br>
            <a:r>
              <a:rPr lang="en-GB" sz="1800" dirty="0" smtClean="0"/>
              <a:t>ML on COSMO-1</a:t>
            </a:r>
            <a:endParaRPr lang="en-GB" sz="18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4" name="Group 1"/>
          <p:cNvGrpSpPr/>
          <p:nvPr/>
        </p:nvGrpSpPr>
        <p:grpSpPr>
          <a:xfrm>
            <a:off x="568289" y="1183069"/>
            <a:ext cx="5521796" cy="3656974"/>
            <a:chOff x="367138" y="692696"/>
            <a:chExt cx="7818447" cy="5177999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536" y="1062028"/>
              <a:ext cx="2448272" cy="2204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2705" y="3638447"/>
              <a:ext cx="2457041" cy="2232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22776" y="3638447"/>
              <a:ext cx="2462809" cy="2232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52705" y="1062028"/>
              <a:ext cx="2455399" cy="22288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8623" y="1062028"/>
              <a:ext cx="2473777" cy="22359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38" y="3638447"/>
              <a:ext cx="2490830" cy="22322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Box 11"/>
            <p:cNvSpPr txBox="1"/>
            <p:nvPr/>
          </p:nvSpPr>
          <p:spPr>
            <a:xfrm>
              <a:off x="399120" y="692696"/>
              <a:ext cx="1440160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400" dirty="0" smtClean="0">
                  <a:latin typeface="+mj-lt"/>
                  <a:cs typeface="Arial" panose="020B0604020202020204" pitchFamily="34" charset="0"/>
                </a:rPr>
                <a:t>DEM</a:t>
              </a:r>
              <a:endParaRPr lang="de-CH" sz="14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052704" y="692696"/>
              <a:ext cx="2455399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400" dirty="0" smtClean="0">
                  <a:latin typeface="+mj-lt"/>
                  <a:cs typeface="Arial" panose="020B0604020202020204" pitchFamily="34" charset="0"/>
                </a:rPr>
                <a:t>E-W derivative</a:t>
              </a:r>
              <a:endParaRPr lang="de-CH" sz="14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5698622" y="692696"/>
              <a:ext cx="2473777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400" dirty="0" smtClean="0">
                  <a:latin typeface="+mj-lt"/>
                  <a:cs typeface="Arial" panose="020B0604020202020204" pitchFamily="34" charset="0"/>
                </a:rPr>
                <a:t>N-S derivative</a:t>
              </a:r>
              <a:endParaRPr lang="de-CH" sz="14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399120" y="3284983"/>
              <a:ext cx="1440160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+mj-lt"/>
                  <a:cs typeface="Arial" panose="020B0604020202020204" pitchFamily="34" charset="0"/>
                </a:rPr>
                <a:t>Slope</a:t>
              </a:r>
              <a:endParaRPr lang="en-US" sz="14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3052705" y="3284983"/>
              <a:ext cx="1440160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+mj-lt"/>
                  <a:cs typeface="Arial" panose="020B0604020202020204" pitchFamily="34" charset="0"/>
                </a:rPr>
                <a:t>Aspect</a:t>
              </a:r>
              <a:endParaRPr lang="en-US" sz="1400" dirty="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5698622" y="3284983"/>
              <a:ext cx="1440160" cy="435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CH" sz="1400" dirty="0" smtClean="0">
                  <a:latin typeface="+mj-lt"/>
                  <a:cs typeface="Arial" panose="020B0604020202020204" pitchFamily="34" charset="0"/>
                </a:rPr>
                <a:t>TPI</a:t>
              </a:r>
              <a:endParaRPr lang="de-CH" sz="1400" dirty="0">
                <a:latin typeface="+mj-lt"/>
                <a:cs typeface="Arial" panose="020B0604020202020204" pitchFamily="34" charset="0"/>
              </a:endParaRPr>
            </a:p>
          </p:txBody>
        </p:sp>
      </p:grp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733" y="3263513"/>
            <a:ext cx="1756423" cy="1584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082" y="1041892"/>
            <a:ext cx="1747135" cy="185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ight Brace 3"/>
          <p:cNvSpPr/>
          <p:nvPr/>
        </p:nvSpPr>
        <p:spPr bwMode="auto">
          <a:xfrm>
            <a:off x="8151381" y="1469714"/>
            <a:ext cx="299923" cy="3396104"/>
          </a:xfrm>
          <a:prstGeom prst="righ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CH" sz="2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339082" y="1183069"/>
            <a:ext cx="10171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err="1" smtClean="0">
                <a:latin typeface="+mj-lt"/>
                <a:cs typeface="Arial" panose="020B0604020202020204" pitchFamily="34" charset="0"/>
              </a:rPr>
              <a:t>Sx</a:t>
            </a:r>
            <a:endParaRPr lang="de-CH" sz="1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268021" y="2828170"/>
            <a:ext cx="17471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000" dirty="0" err="1" smtClean="0"/>
              <a:t>Winstral</a:t>
            </a:r>
            <a:r>
              <a:rPr lang="de-CH" sz="1000" dirty="0" smtClean="0"/>
              <a:t> et al. (2016)</a:t>
            </a:r>
            <a:endParaRPr lang="de-CH" sz="1000" dirty="0"/>
          </a:p>
        </p:txBody>
      </p:sp>
    </p:spTree>
    <p:extLst>
      <p:ext uri="{BB962C8B-B14F-4D97-AF65-F5344CB8AC3E}">
        <p14:creationId xmlns:p14="http://schemas.microsoft.com/office/powerpoint/2010/main" val="89418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flowchart</a:t>
            </a:r>
            <a:endParaRPr lang="en-GB" dirty="0"/>
          </a:p>
        </p:txBody>
      </p:sp>
      <p:pic>
        <p:nvPicPr>
          <p:cNvPr id="37890" name="Picture 2" descr="C:\Users\gua\Desktop\X_Matteo_Guidicelli\Presentation\Flowchart_fina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414" y="419099"/>
            <a:ext cx="6072293" cy="425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3638550" y="3300412"/>
            <a:ext cx="3381375" cy="576263"/>
            <a:chOff x="3638550" y="3300412"/>
            <a:chExt cx="3381375" cy="576263"/>
          </a:xfrm>
        </p:grpSpPr>
        <p:sp>
          <p:nvSpPr>
            <p:cNvPr id="4" name="Rectangle 3"/>
            <p:cNvSpPr/>
            <p:nvPr/>
          </p:nvSpPr>
          <p:spPr bwMode="auto">
            <a:xfrm>
              <a:off x="3686175" y="3362325"/>
              <a:ext cx="3333750" cy="51435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CH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638550" y="3300412"/>
              <a:ext cx="628650" cy="1047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it-CH" sz="2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181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Wind forecast</a:t>
            </a:r>
            <a:br>
              <a:rPr lang="en-GB" dirty="0"/>
            </a:br>
            <a:r>
              <a:rPr lang="en-GB" sz="1800" dirty="0"/>
              <a:t>ML on COSMO-1</a:t>
            </a:r>
            <a:endParaRPr lang="fr-CH" dirty="0"/>
          </a:p>
        </p:txBody>
      </p:sp>
      <p:pic>
        <p:nvPicPr>
          <p:cNvPr id="4" name="Picture 4" descr="C:\Users\gua\Desktop\X_Matteo_Guidicelli\Presentation\Lead_times_gust_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50000"/>
          <a:stretch/>
        </p:blipFill>
        <p:spPr bwMode="auto">
          <a:xfrm>
            <a:off x="229116" y="1397642"/>
            <a:ext cx="4317300" cy="279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gua\Desktop\X_Matteo_Guidicelli\Presentation\Step1\case_studies_gridCOSMO201812090400forecast0_mean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2303"/>
          <a:stretch/>
        </p:blipFill>
        <p:spPr bwMode="auto">
          <a:xfrm>
            <a:off x="4964948" y="142861"/>
            <a:ext cx="2997951" cy="259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gua\Desktop\X_Matteo_Guidicelli\Presentation\Step2\case_studies_gridStep2201812090400forecast0_RF_mea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949" y="2535483"/>
            <a:ext cx="3407526" cy="258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930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42950" y="185710"/>
            <a:ext cx="3246699" cy="708082"/>
          </a:xfrm>
        </p:spPr>
        <p:txBody>
          <a:bodyPr/>
          <a:lstStyle/>
          <a:p>
            <a:r>
              <a:rPr lang="en-GB" sz="2000" dirty="0" smtClean="0"/>
              <a:t>Air Temperature</a:t>
            </a:r>
            <a:br>
              <a:rPr lang="en-GB" sz="2000" dirty="0" smtClean="0"/>
            </a:br>
            <a:r>
              <a:rPr lang="en-GB" sz="2000" dirty="0" smtClean="0"/>
              <a:t>“Mixed Ensemble”</a:t>
            </a:r>
            <a:endParaRPr lang="en-GB" sz="200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733425" y="962024"/>
            <a:ext cx="3200400" cy="3514725"/>
          </a:xfrm>
        </p:spPr>
        <p:txBody>
          <a:bodyPr/>
          <a:lstStyle/>
          <a:p>
            <a:r>
              <a:rPr lang="en-GB" dirty="0" smtClean="0"/>
              <a:t>121 Stations, 2017-2018</a:t>
            </a:r>
          </a:p>
          <a:p>
            <a:r>
              <a:rPr lang="en-GB" dirty="0"/>
              <a:t>Combination of COSMO-E and IFS-ENS and </a:t>
            </a:r>
            <a:r>
              <a:rPr lang="en-GB" dirty="0" smtClean="0"/>
              <a:t>post-processing </a:t>
            </a:r>
            <a:r>
              <a:rPr lang="en-GB" dirty="0"/>
              <a:t>with </a:t>
            </a:r>
            <a:r>
              <a:rPr lang="en-GB" dirty="0" smtClean="0"/>
              <a:t>EMOS:</a:t>
            </a:r>
            <a:endParaRPr lang="en-GB" dirty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smtClean="0"/>
              <a:t>  Mean:</a:t>
            </a:r>
          </a:p>
          <a:p>
            <a:pPr marL="0" indent="0">
              <a:buNone/>
            </a:pPr>
            <a:r>
              <a:rPr lang="en-GB" dirty="0" smtClean="0"/>
              <a:t> </a:t>
            </a:r>
            <a:endParaRPr lang="en-GB" sz="800" dirty="0" smtClean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smtClean="0"/>
              <a:t>               mean COSMO      mean IFS</a:t>
            </a:r>
            <a:endParaRPr lang="en-GB" sz="1400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sz="1400" dirty="0"/>
              <a:t> </a:t>
            </a:r>
            <a:r>
              <a:rPr lang="en-GB" sz="1400" dirty="0" smtClean="0"/>
              <a:t>  </a:t>
            </a:r>
            <a:r>
              <a:rPr lang="en-GB" sz="1400" dirty="0" err="1" smtClean="0"/>
              <a:t>Std</a:t>
            </a:r>
            <a:r>
              <a:rPr lang="en-GB" sz="1400" dirty="0" smtClean="0"/>
              <a:t>: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Better than either calibrated single model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903" y="0"/>
            <a:ext cx="5138097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t="23329" b="11328"/>
          <a:stretch/>
        </p:blipFill>
        <p:spPr>
          <a:xfrm>
            <a:off x="1533524" y="2028790"/>
            <a:ext cx="1990725" cy="3810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88" r="11891" b="17154"/>
          <a:stretch/>
        </p:blipFill>
        <p:spPr>
          <a:xfrm>
            <a:off x="1523999" y="3070409"/>
            <a:ext cx="1323773" cy="349618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 bwMode="auto">
          <a:xfrm flipV="1">
            <a:off x="2389583" y="2324100"/>
            <a:ext cx="186928" cy="28575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Arrow Connector 14"/>
          <p:cNvCxnSpPr/>
          <p:nvPr/>
        </p:nvCxnSpPr>
        <p:spPr bwMode="auto">
          <a:xfrm flipH="1" flipV="1">
            <a:off x="3367086" y="2333626"/>
            <a:ext cx="71439" cy="28575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10182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7725" y="185710"/>
            <a:ext cx="8096250" cy="708082"/>
          </a:xfrm>
        </p:spPr>
        <p:txBody>
          <a:bodyPr/>
          <a:lstStyle/>
          <a:p>
            <a:r>
              <a:rPr lang="de-CH" sz="2600" b="1" dirty="0" err="1" smtClean="0"/>
              <a:t>Temperature</a:t>
            </a:r>
            <a:r>
              <a:rPr lang="de-CH" sz="2600" b="1" dirty="0" smtClean="0"/>
              <a:t>: </a:t>
            </a:r>
            <a:r>
              <a:rPr lang="de-CH" sz="2600" b="1" dirty="0" err="1" smtClean="0"/>
              <a:t>Skill</a:t>
            </a:r>
            <a:r>
              <a:rPr lang="de-CH" sz="2600" b="1" dirty="0" smtClean="0"/>
              <a:t> (CRPS) </a:t>
            </a:r>
            <a:r>
              <a:rPr lang="de-CH" sz="2600" b="1" dirty="0" err="1" smtClean="0"/>
              <a:t>of</a:t>
            </a:r>
            <a:r>
              <a:rPr lang="de-CH" sz="2600" b="1" dirty="0" smtClean="0"/>
              <a:t> DMO </a:t>
            </a:r>
            <a:r>
              <a:rPr lang="de-CH" sz="2600" b="1" dirty="0" err="1" smtClean="0"/>
              <a:t>and</a:t>
            </a:r>
            <a:r>
              <a:rPr lang="de-CH" sz="2600" b="1" dirty="0" smtClean="0"/>
              <a:t> EMOS </a:t>
            </a:r>
            <a:endParaRPr lang="en-GB" sz="2600" b="1" dirty="0"/>
          </a:p>
        </p:txBody>
      </p:sp>
      <p:pic>
        <p:nvPicPr>
          <p:cNvPr id="1029" name="Picture 5" descr="C:\Users\jar\Desktop\crps_allmod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18" y="1085908"/>
            <a:ext cx="5245807" cy="365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676900" y="904875"/>
            <a:ext cx="28003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Swiss </a:t>
            </a:r>
            <a:r>
              <a:rPr lang="de-CH" sz="1400" dirty="0" err="1" smtClean="0"/>
              <a:t>station</a:t>
            </a:r>
            <a:r>
              <a:rPr lang="de-CH" sz="1400" dirty="0" err="1"/>
              <a:t>-</a:t>
            </a:r>
            <a:r>
              <a:rPr lang="de-CH" sz="1400" dirty="0" err="1" smtClean="0"/>
              <a:t>mean</a:t>
            </a:r>
            <a:r>
              <a:rPr lang="de-CH" sz="1400" dirty="0" smtClean="0"/>
              <a:t> CRPS </a:t>
            </a:r>
            <a:r>
              <a:rPr lang="de-CH" sz="1400" dirty="0" err="1" smtClean="0"/>
              <a:t>of</a:t>
            </a:r>
            <a:r>
              <a:rPr lang="de-CH" sz="1400" dirty="0" smtClean="0"/>
              <a:t> </a:t>
            </a:r>
            <a:r>
              <a:rPr lang="de-CH" sz="1400" dirty="0" err="1" smtClean="0"/>
              <a:t>temperature</a:t>
            </a:r>
            <a:r>
              <a:rPr lang="de-CH" sz="1400" dirty="0" smtClean="0"/>
              <a:t> </a:t>
            </a:r>
            <a:r>
              <a:rPr lang="de-CH" sz="1400" dirty="0" err="1" smtClean="0"/>
              <a:t>forecasts</a:t>
            </a:r>
            <a:r>
              <a:rPr lang="de-CH" sz="1400" dirty="0" smtClean="0"/>
              <a:t> </a:t>
            </a:r>
            <a:r>
              <a:rPr lang="de-CH" sz="1400" dirty="0" err="1" smtClean="0"/>
              <a:t>from</a:t>
            </a:r>
            <a:r>
              <a:rPr lang="de-CH" sz="1400" dirty="0" smtClean="0"/>
              <a:t> IFS </a:t>
            </a:r>
            <a:r>
              <a:rPr lang="de-CH" sz="1400" dirty="0" err="1" smtClean="0"/>
              <a:t>and</a:t>
            </a:r>
            <a:r>
              <a:rPr lang="de-CH" sz="1400" dirty="0" smtClean="0"/>
              <a:t> COSMO DMO </a:t>
            </a:r>
            <a:r>
              <a:rPr lang="de-CH" sz="1400" dirty="0" err="1" smtClean="0"/>
              <a:t>and</a:t>
            </a:r>
            <a:r>
              <a:rPr lang="de-CH" sz="1400" dirty="0" smtClean="0"/>
              <a:t> EMOS, </a:t>
            </a:r>
            <a:r>
              <a:rPr lang="de-CH" sz="1400" dirty="0" err="1" smtClean="0"/>
              <a:t>and</a:t>
            </a:r>
            <a:r>
              <a:rPr lang="de-CH" sz="1400" dirty="0" smtClean="0"/>
              <a:t> a multi-model </a:t>
            </a:r>
            <a:r>
              <a:rPr lang="de-CH" sz="1400" dirty="0" err="1" smtClean="0"/>
              <a:t>approach</a:t>
            </a:r>
            <a:endParaRPr lang="de-CH" sz="1400" dirty="0" smtClean="0"/>
          </a:p>
          <a:p>
            <a:endParaRPr lang="de-CH" sz="1400" dirty="0"/>
          </a:p>
          <a:p>
            <a:pPr marL="285750" indent="-285750">
              <a:buFontTx/>
              <a:buChar char="-"/>
            </a:pPr>
            <a:r>
              <a:rPr lang="de-CH" sz="1400" dirty="0" smtClean="0"/>
              <a:t>COSMO </a:t>
            </a:r>
            <a:r>
              <a:rPr lang="de-CH" sz="1400" dirty="0" err="1" smtClean="0"/>
              <a:t>improves</a:t>
            </a:r>
            <a:r>
              <a:rPr lang="de-CH" sz="1400" dirty="0" smtClean="0"/>
              <a:t> IFS </a:t>
            </a:r>
            <a:r>
              <a:rPr lang="de-CH" sz="1400" dirty="0" err="1" smtClean="0"/>
              <a:t>substantially</a:t>
            </a:r>
            <a:r>
              <a:rPr lang="de-CH" sz="1400" dirty="0" smtClean="0"/>
              <a:t>.</a:t>
            </a:r>
          </a:p>
          <a:p>
            <a:pPr marL="285750" indent="-285750">
              <a:buFontTx/>
              <a:buChar char="-"/>
            </a:pPr>
            <a:endParaRPr lang="de-CH" sz="1400" dirty="0" smtClean="0"/>
          </a:p>
          <a:p>
            <a:pPr marL="285750" indent="-285750">
              <a:buFontTx/>
              <a:buChar char="-"/>
            </a:pPr>
            <a:r>
              <a:rPr lang="de-CH" sz="1400" dirty="0" smtClean="0"/>
              <a:t>Post-</a:t>
            </a:r>
            <a:r>
              <a:rPr lang="de-CH" sz="1400" dirty="0" err="1" smtClean="0"/>
              <a:t>processing</a:t>
            </a:r>
            <a:r>
              <a:rPr lang="de-CH" sz="1400" dirty="0" smtClean="0"/>
              <a:t> via EMOS </a:t>
            </a:r>
            <a:r>
              <a:rPr lang="de-CH" sz="1400" dirty="0" err="1" smtClean="0"/>
              <a:t>leads</a:t>
            </a:r>
            <a:r>
              <a:rPr lang="de-CH" sz="1400" dirty="0" smtClean="0"/>
              <a:t> </a:t>
            </a:r>
            <a:r>
              <a:rPr lang="de-CH" sz="1400" dirty="0" err="1" smtClean="0"/>
              <a:t>to</a:t>
            </a:r>
            <a:r>
              <a:rPr lang="de-CH" sz="1400" dirty="0" smtClean="0"/>
              <a:t> a </a:t>
            </a:r>
            <a:r>
              <a:rPr lang="de-CH" sz="1400" dirty="0" err="1" smtClean="0"/>
              <a:t>further</a:t>
            </a:r>
            <a:r>
              <a:rPr lang="de-CH" sz="1400" dirty="0" smtClean="0"/>
              <a:t> </a:t>
            </a:r>
            <a:r>
              <a:rPr lang="de-CH" sz="1400" dirty="0" err="1" smtClean="0"/>
              <a:t>improvement</a:t>
            </a:r>
            <a:endParaRPr lang="de-CH" sz="1400" dirty="0" smtClean="0"/>
          </a:p>
          <a:p>
            <a:r>
              <a:rPr lang="de-CH" sz="1400" dirty="0" smtClean="0"/>
              <a:t>.</a:t>
            </a:r>
            <a:endParaRPr lang="de-CH" sz="1400" dirty="0"/>
          </a:p>
          <a:p>
            <a:pPr marL="285750" indent="-285750">
              <a:buFontTx/>
              <a:buChar char="-"/>
            </a:pPr>
            <a:r>
              <a:rPr lang="de-CH" sz="1400" dirty="0" err="1" smtClean="0"/>
              <a:t>Combination</a:t>
            </a:r>
            <a:r>
              <a:rPr lang="de-CH" sz="1400" dirty="0" smtClean="0"/>
              <a:t> </a:t>
            </a:r>
            <a:r>
              <a:rPr lang="de-CH" sz="1400" dirty="0" err="1" smtClean="0"/>
              <a:t>of</a:t>
            </a:r>
            <a:r>
              <a:rPr lang="de-CH" sz="1400" dirty="0" smtClean="0"/>
              <a:t> </a:t>
            </a:r>
            <a:r>
              <a:rPr lang="de-CH" sz="1400" dirty="0" err="1" smtClean="0"/>
              <a:t>both</a:t>
            </a:r>
            <a:r>
              <a:rPr lang="de-CH" sz="1400" dirty="0" smtClean="0"/>
              <a:t> (IFS </a:t>
            </a:r>
            <a:r>
              <a:rPr lang="de-CH" sz="1400" dirty="0" err="1" smtClean="0"/>
              <a:t>and</a:t>
            </a:r>
            <a:r>
              <a:rPr lang="de-CH" sz="1400" dirty="0" smtClean="0"/>
              <a:t> ECMWF) </a:t>
            </a:r>
            <a:r>
              <a:rPr lang="de-CH" sz="1400" dirty="0" err="1" smtClean="0"/>
              <a:t>able</a:t>
            </a:r>
            <a:r>
              <a:rPr lang="de-CH" sz="1400" dirty="0" smtClean="0"/>
              <a:t> </a:t>
            </a:r>
            <a:r>
              <a:rPr lang="de-CH" sz="1400" dirty="0" err="1" smtClean="0"/>
              <a:t>to</a:t>
            </a:r>
            <a:r>
              <a:rPr lang="de-CH" sz="1400" dirty="0" smtClean="0"/>
              <a:t> </a:t>
            </a:r>
            <a:r>
              <a:rPr lang="de-CH" sz="1400" dirty="0" err="1" smtClean="0"/>
              <a:t>outperform</a:t>
            </a:r>
            <a:r>
              <a:rPr lang="de-CH" sz="1400" dirty="0" smtClean="0"/>
              <a:t> COSMO-PP </a:t>
            </a:r>
            <a:r>
              <a:rPr lang="de-CH" sz="1400" dirty="0" err="1" smtClean="0"/>
              <a:t>output</a:t>
            </a:r>
            <a:r>
              <a:rPr lang="de-CH" sz="1400" dirty="0" smtClean="0"/>
              <a:t>.</a:t>
            </a:r>
            <a:endParaRPr lang="de-CH" sz="1400" dirty="0"/>
          </a:p>
        </p:txBody>
      </p:sp>
    </p:spTree>
    <p:extLst>
      <p:ext uri="{BB962C8B-B14F-4D97-AF65-F5344CB8AC3E}">
        <p14:creationId xmlns:p14="http://schemas.microsoft.com/office/powerpoint/2010/main" val="405983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47725" y="185710"/>
            <a:ext cx="8096250" cy="708082"/>
          </a:xfrm>
        </p:spPr>
        <p:txBody>
          <a:bodyPr/>
          <a:lstStyle/>
          <a:p>
            <a:r>
              <a:rPr lang="de-CH" sz="2600" b="1" dirty="0" err="1" smtClean="0"/>
              <a:t>Temperature</a:t>
            </a:r>
            <a:r>
              <a:rPr lang="de-CH" sz="2600" b="1" dirty="0" smtClean="0"/>
              <a:t>: </a:t>
            </a:r>
            <a:r>
              <a:rPr lang="de-CH" sz="2600" b="1" dirty="0" err="1" smtClean="0"/>
              <a:t>Improving</a:t>
            </a:r>
            <a:r>
              <a:rPr lang="de-CH" sz="2600" b="1" dirty="0" smtClean="0"/>
              <a:t> EMOS (</a:t>
            </a:r>
            <a:r>
              <a:rPr lang="de-CH" sz="2600" b="1" dirty="0" err="1" smtClean="0"/>
              <a:t>add</a:t>
            </a:r>
            <a:r>
              <a:rPr lang="de-CH" sz="2600" b="1" dirty="0" smtClean="0"/>
              <a:t>. </a:t>
            </a:r>
            <a:r>
              <a:rPr lang="de-CH" sz="2600" b="1" dirty="0" err="1" smtClean="0"/>
              <a:t>Predictors</a:t>
            </a:r>
            <a:r>
              <a:rPr lang="de-CH" sz="2600" b="1" dirty="0" smtClean="0"/>
              <a:t>)</a:t>
            </a:r>
            <a:endParaRPr lang="en-GB" sz="2600" b="1" dirty="0"/>
          </a:p>
        </p:txBody>
      </p:sp>
      <p:pic>
        <p:nvPicPr>
          <p:cNvPr id="3074" name="Picture 2" descr="C:\Users\jar\Desktop\2019-09-02_12-51-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9" y="885825"/>
            <a:ext cx="5790531" cy="3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62675" y="1009650"/>
            <a:ext cx="28003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400" dirty="0" smtClean="0"/>
              <a:t>CRPSS </a:t>
            </a:r>
            <a:r>
              <a:rPr lang="de-CH" sz="1400" dirty="0" err="1" smtClean="0"/>
              <a:t>of</a:t>
            </a:r>
            <a:r>
              <a:rPr lang="de-CH" sz="1400" dirty="0" smtClean="0"/>
              <a:t> </a:t>
            </a:r>
            <a:r>
              <a:rPr lang="de-CH" sz="1400" dirty="0" err="1" smtClean="0"/>
              <a:t>temperature</a:t>
            </a:r>
            <a:r>
              <a:rPr lang="de-CH" sz="1400" dirty="0" smtClean="0"/>
              <a:t> </a:t>
            </a:r>
            <a:r>
              <a:rPr lang="de-CH" sz="1400" dirty="0" err="1" smtClean="0"/>
              <a:t>forecasts</a:t>
            </a:r>
            <a:r>
              <a:rPr lang="de-CH" sz="1400" dirty="0" smtClean="0"/>
              <a:t> at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station</a:t>
            </a:r>
            <a:r>
              <a:rPr lang="de-CH" sz="1400" dirty="0" smtClean="0"/>
              <a:t> </a:t>
            </a:r>
            <a:r>
              <a:rPr lang="de-CH" sz="1400" dirty="0" err="1" smtClean="0"/>
              <a:t>Andermatt</a:t>
            </a:r>
            <a:r>
              <a:rPr lang="de-CH" sz="1400" dirty="0" smtClean="0"/>
              <a:t> (ANT)</a:t>
            </a:r>
          </a:p>
          <a:p>
            <a:endParaRPr lang="de-CH" sz="1400" dirty="0" smtClean="0"/>
          </a:p>
          <a:p>
            <a:r>
              <a:rPr lang="de-CH" sz="1400" b="1" dirty="0" err="1" smtClean="0"/>
              <a:t>Suitable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predictors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are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able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to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improve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forecast</a:t>
            </a:r>
            <a:r>
              <a:rPr lang="de-CH" sz="1400" b="1" dirty="0" smtClean="0"/>
              <a:t> </a:t>
            </a:r>
            <a:r>
              <a:rPr lang="de-CH" sz="1400" b="1" dirty="0" err="1" smtClean="0"/>
              <a:t>substantially</a:t>
            </a:r>
            <a:r>
              <a:rPr lang="de-CH" sz="1400" dirty="0" smtClean="0"/>
              <a:t>.</a:t>
            </a:r>
          </a:p>
          <a:p>
            <a:endParaRPr lang="de-CH" sz="1400" dirty="0" smtClean="0"/>
          </a:p>
          <a:p>
            <a:pPr marL="285750" indent="-285750">
              <a:buFontTx/>
              <a:buChar char="-"/>
            </a:pPr>
            <a:r>
              <a:rPr lang="de-CH" sz="1400" b="1" dirty="0"/>
              <a:t>Error at </a:t>
            </a:r>
            <a:r>
              <a:rPr lang="de-CH" sz="1400" b="1" dirty="0" err="1"/>
              <a:t>init</a:t>
            </a:r>
            <a:r>
              <a:rPr lang="de-CH" sz="1400" b="1" dirty="0"/>
              <a:t>. time</a:t>
            </a:r>
            <a:r>
              <a:rPr lang="de-CH" sz="1400" dirty="0"/>
              <a:t>: </a:t>
            </a:r>
          </a:p>
          <a:p>
            <a:pPr lvl="1"/>
            <a:r>
              <a:rPr lang="de-CH" sz="1400" dirty="0"/>
              <a:t>Massive </a:t>
            </a:r>
            <a:r>
              <a:rPr lang="de-CH" sz="1400" dirty="0" err="1"/>
              <a:t>improvement</a:t>
            </a:r>
            <a:r>
              <a:rPr lang="de-CH" sz="1400" dirty="0"/>
              <a:t> in </a:t>
            </a:r>
            <a:r>
              <a:rPr lang="de-CH" sz="1400" dirty="0" err="1"/>
              <a:t>the</a:t>
            </a:r>
            <a:r>
              <a:rPr lang="de-CH" sz="1400" dirty="0"/>
              <a:t> </a:t>
            </a:r>
            <a:r>
              <a:rPr lang="de-CH" sz="1400" dirty="0" err="1"/>
              <a:t>beginning</a:t>
            </a:r>
            <a:r>
              <a:rPr lang="de-CH" sz="1400" dirty="0"/>
              <a:t>.</a:t>
            </a:r>
          </a:p>
          <a:p>
            <a:endParaRPr lang="de-CH" sz="1400" dirty="0"/>
          </a:p>
          <a:p>
            <a:pPr marL="285750" indent="-285750">
              <a:buFontTx/>
              <a:buChar char="-"/>
            </a:pPr>
            <a:r>
              <a:rPr lang="de-CH" sz="1400" b="1" dirty="0" err="1" smtClean="0"/>
              <a:t>Boundary</a:t>
            </a:r>
            <a:r>
              <a:rPr lang="de-CH" sz="1400" b="1" dirty="0" smtClean="0"/>
              <a:t> Layer </a:t>
            </a:r>
            <a:r>
              <a:rPr lang="de-CH" sz="1400" b="1" dirty="0" err="1" smtClean="0"/>
              <a:t>thickness</a:t>
            </a:r>
            <a:r>
              <a:rPr lang="de-CH" sz="1400" dirty="0" smtClean="0"/>
              <a:t>:</a:t>
            </a:r>
          </a:p>
          <a:p>
            <a:pPr lvl="1"/>
            <a:r>
              <a:rPr lang="de-CH" sz="1400" dirty="0" err="1" smtClean="0"/>
              <a:t>Improvement</a:t>
            </a:r>
            <a:r>
              <a:rPr lang="de-CH" sz="1400" dirty="0" smtClean="0"/>
              <a:t> at </a:t>
            </a:r>
            <a:r>
              <a:rPr lang="de-CH" sz="1400" dirty="0" err="1" smtClean="0"/>
              <a:t>night</a:t>
            </a:r>
            <a:r>
              <a:rPr lang="de-CH" sz="1400" dirty="0" smtClean="0"/>
              <a:t>/ in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morning</a:t>
            </a:r>
            <a:r>
              <a:rPr lang="de-CH" sz="1400" dirty="0" smtClean="0"/>
              <a:t>.</a:t>
            </a:r>
          </a:p>
          <a:p>
            <a:pPr lvl="1"/>
            <a:endParaRPr lang="de-CH" sz="1400" dirty="0"/>
          </a:p>
        </p:txBody>
      </p:sp>
    </p:spTree>
    <p:extLst>
      <p:ext uri="{BB962C8B-B14F-4D97-AF65-F5344CB8AC3E}">
        <p14:creationId xmlns:p14="http://schemas.microsoft.com/office/powerpoint/2010/main" val="194156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n_Format_16-9">
  <a:themeElements>
    <a:clrScheme name="Benutzerdefiniert 1">
      <a:dk1>
        <a:srgbClr val="000000"/>
      </a:dk1>
      <a:lt1>
        <a:srgbClr val="FFFFFF"/>
      </a:lt1>
      <a:dk2>
        <a:srgbClr val="000000"/>
      </a:dk2>
      <a:lt2>
        <a:srgbClr val="7D6E5F"/>
      </a:lt2>
      <a:accent1>
        <a:srgbClr val="FF0000"/>
      </a:accent1>
      <a:accent2>
        <a:srgbClr val="7D6E5F"/>
      </a:accent2>
      <a:accent3>
        <a:srgbClr val="5A735F"/>
      </a:accent3>
      <a:accent4>
        <a:srgbClr val="000000"/>
      </a:accent4>
      <a:accent5>
        <a:srgbClr val="DAEDEF"/>
      </a:accent5>
      <a:accent6>
        <a:srgbClr val="FAB45F"/>
      </a:accent6>
      <a:hlink>
        <a:srgbClr val="000000"/>
      </a:hlink>
      <a:folHlink>
        <a:srgbClr val="000000"/>
      </a:folHlink>
    </a:clrScheme>
    <a:fontScheme name="GSED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GSEDI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EDI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EDI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711EB1397DA214C991D0114E1C6705F" ma:contentTypeVersion="1" ma:contentTypeDescription="Ein neues Dokument erstellen." ma:contentTypeScope="" ma:versionID="4f497952251489acb7320a0ddcdc69ee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e9f62132f8a72b8ccdf838efe357e2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Geplantes Startdatum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Geplantes Enddatum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470CE0D-FADF-4C0F-90CA-E3B937E9A86B}">
  <ds:schemaRefs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sharepoint/v3"/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F031FF-B88D-427D-A541-B3BADEC17D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DEE9CD66-01A1-48D3-A44D-6CE49655947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en_Format_16-9</Template>
  <TotalTime>0</TotalTime>
  <Words>681</Words>
  <Application>Microsoft Office PowerPoint</Application>
  <PresentationFormat>Affichage à l'écran (16:9)</PresentationFormat>
  <Paragraphs>113</Paragraphs>
  <Slides>14</Slides>
  <Notes>5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en_Format_16-9</vt:lpstr>
      <vt:lpstr>Recent developments on postprocessing </vt:lpstr>
      <vt:lpstr>Présentation PowerPoint</vt:lpstr>
      <vt:lpstr>Wind forecast ML on COSMO-1</vt:lpstr>
      <vt:lpstr>Wind forecast ML on COSMO-1</vt:lpstr>
      <vt:lpstr>Project flowchart</vt:lpstr>
      <vt:lpstr>Wind forecast ML on COSMO-1</vt:lpstr>
      <vt:lpstr>Air Temperature “Mixed Ensemble”</vt:lpstr>
      <vt:lpstr>Temperature: Skill (CRPS) of DMO and EMOS </vt:lpstr>
      <vt:lpstr>Temperature: Improving EMOS (add. Predictors)</vt:lpstr>
      <vt:lpstr>Temperature: Quasi-Operational station PP</vt:lpstr>
      <vt:lpstr>Temperature: Quasi-Operational station PP blended product including COSMO and IFS</vt:lpstr>
      <vt:lpstr>Precipitation: CRPS of DMO(bottom)  and EMOS(top)</vt:lpstr>
      <vt:lpstr>Skill (CRPSS) of EMOS for cloud cover</vt:lpstr>
      <vt:lpstr>Présentation PowerPoint</vt:lpstr>
    </vt:vector>
  </TitlesOfParts>
  <Company>MeteoSwiss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Recent developments on postprocessing </dc:title>
  <dc:creator>Cattani Daniel</dc:creator>
  <cp:lastModifiedBy>Cattani Daniel</cp:lastModifiedBy>
  <cp:revision>10</cp:revision>
  <cp:lastPrinted>2016-02-16T15:38:09Z</cp:lastPrinted>
  <dcterms:created xsi:type="dcterms:W3CDTF">2019-09-04T06:52:44Z</dcterms:created>
  <dcterms:modified xsi:type="dcterms:W3CDTF">2019-09-07T14:55:55Z</dcterms:modified>
</cp:coreProperties>
</file>